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40"/>
  </p:notesMasterIdLst>
  <p:handoutMasterIdLst>
    <p:handoutMasterId r:id="rId41"/>
  </p:handoutMasterIdLst>
  <p:sldIdLst>
    <p:sldId id="257" r:id="rId5"/>
    <p:sldId id="637" r:id="rId6"/>
    <p:sldId id="559" r:id="rId7"/>
    <p:sldId id="264" r:id="rId8"/>
    <p:sldId id="284" r:id="rId9"/>
    <p:sldId id="638" r:id="rId10"/>
    <p:sldId id="290" r:id="rId11"/>
    <p:sldId id="511" r:id="rId12"/>
    <p:sldId id="573" r:id="rId13"/>
    <p:sldId id="287" r:id="rId14"/>
    <p:sldId id="582" r:id="rId15"/>
    <p:sldId id="578" r:id="rId16"/>
    <p:sldId id="350" r:id="rId17"/>
    <p:sldId id="639" r:id="rId18"/>
    <p:sldId id="663" r:id="rId19"/>
    <p:sldId id="629" r:id="rId20"/>
    <p:sldId id="630" r:id="rId21"/>
    <p:sldId id="640" r:id="rId22"/>
    <p:sldId id="641" r:id="rId23"/>
    <p:sldId id="631" r:id="rId24"/>
    <p:sldId id="642" r:id="rId25"/>
    <p:sldId id="661" r:id="rId26"/>
    <p:sldId id="643" r:id="rId27"/>
    <p:sldId id="632" r:id="rId28"/>
    <p:sldId id="633" r:id="rId29"/>
    <p:sldId id="634" r:id="rId30"/>
    <p:sldId id="645" r:id="rId31"/>
    <p:sldId id="662" r:id="rId32"/>
    <p:sldId id="650" r:id="rId33"/>
    <p:sldId id="654" r:id="rId34"/>
    <p:sldId id="653" r:id="rId35"/>
    <p:sldId id="652" r:id="rId36"/>
    <p:sldId id="655" r:id="rId37"/>
    <p:sldId id="656" r:id="rId38"/>
    <p:sldId id="59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FF"/>
    <a:srgbClr val="F6F0DA"/>
    <a:srgbClr val="A3E7FF"/>
    <a:srgbClr val="398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72" autoAdjust="0"/>
    <p:restoredTop sz="84217" autoAdjust="0"/>
  </p:normalViewPr>
  <p:slideViewPr>
    <p:cSldViewPr snapToGrid="0" snapToObjects="1">
      <p:cViewPr>
        <p:scale>
          <a:sx n="140" d="100"/>
          <a:sy n="140" d="100"/>
        </p:scale>
        <p:origin x="-162" y="-1572"/>
      </p:cViewPr>
      <p:guideLst/>
    </p:cSldViewPr>
  </p:slideViewPr>
  <p:outlineViewPr>
    <p:cViewPr>
      <p:scale>
        <a:sx n="33" d="100"/>
        <a:sy n="33" d="100"/>
      </p:scale>
      <p:origin x="0" y="-2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8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A3CF8-A48F-B64E-BAE2-EACF1AA4E2AB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A8442-4117-7648-8DB3-FFA9C531C2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658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B491C-D2C4-7147-83D3-AB82E75B3073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F7620-7B67-054D-AB36-D6C0EFDA8F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45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458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265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6983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978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38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6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60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368A5-8165-405C-BA72-5CED7D0076D6}" type="slidenum">
              <a:rPr lang="nl-NL"/>
              <a:pPr/>
              <a:t>7</a:t>
            </a:fld>
            <a:endParaRPr lang="nl-NL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nl-NL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73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69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45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24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18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7620-7B67-054D-AB36-D6C0EFDA8F4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89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0543-032D-451A-A9C0-039FF4DD4318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28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28A8-6C80-4513-B1CF-07C5B3C4AE2A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92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1F213-E8DC-4670-9A1C-D22466D86DB4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62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46C363E-B170-C04C-9DC7-DFC388A1C5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4117-D3DE-4A5C-AFA3-A628E6DF8949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7AFF8D-7C46-CB4D-892B-000896409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1082-79A7-4BA1-9548-09CE17C900B0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0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C8A4-3FA8-4FC2-99E3-B0F6BE8B9BE5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03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8C07-1415-471A-8BE7-2EB20DA0EE45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8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E090-F705-499F-85A7-AA9B1758D4B4}" type="datetime1">
              <a:rPr lang="nl-NL" smtClean="0"/>
              <a:t>10-3-2026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91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D359-FDF3-463C-AE3F-8E8B7EFE7B89}" type="datetime1">
              <a:rPr lang="nl-NL" smtClean="0"/>
              <a:t>10-3-2026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570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0E23-4571-4F77-A796-1CE42574F178}" type="datetime1">
              <a:rPr lang="nl-NL" smtClean="0"/>
              <a:t>10-3-2026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53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1674-4D2C-4829-99F7-F6073013FA16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31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071A-1653-4938-ADE8-127D61D94E91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67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CE3B-7CD9-43D8-B318-D789F650F6A3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D5394-0420-9848-82CA-07FEEC1203A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048330-5E03-9245-B9FF-00D5DF5C80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lum bright="88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54C5BA3-03F7-D447-B4BE-0E1A8E135F96}"/>
              </a:ext>
            </a:extLst>
          </p:cNvPr>
          <p:cNvSpPr/>
          <p:nvPr userDrawn="1"/>
        </p:nvSpPr>
        <p:spPr>
          <a:xfrm>
            <a:off x="-19353" y="1"/>
            <a:ext cx="12211353" cy="1522763"/>
          </a:xfrm>
          <a:prstGeom prst="rect">
            <a:avLst/>
          </a:prstGeom>
          <a:solidFill>
            <a:srgbClr val="F6F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CB110E7-CA17-B940-82E1-A245B412BDF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93" y="359236"/>
            <a:ext cx="1653893" cy="9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on a tractor pulling a plow&#10;&#10;AI-generated content may be incorrect.">
            <a:extLst>
              <a:ext uri="{FF2B5EF4-FFF2-40B4-BE49-F238E27FC236}">
                <a16:creationId xmlns:a16="http://schemas.microsoft.com/office/drawing/2014/main" id="{79616B76-4030-BE35-F695-2F46868A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94872" y="296057"/>
            <a:ext cx="7820728" cy="1045476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>Bodem en paleolandschap in kaart met geofysica </a:t>
            </a:r>
            <a:endParaRPr lang="nl-NL" sz="2700" b="1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D3FFC6-0284-4F3E-C734-BC792F35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FF4FD6-F23C-5BD9-5DCD-B56F80D2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</a:t>
            </a:fld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7FB01F-9D5D-EB05-416C-68450594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FE3C-7BCA-448F-B496-3F88EF455A37}" type="datetime1">
              <a:rPr lang="nl-NL" smtClean="0"/>
              <a:t>10-3-2026</a:t>
            </a:fld>
            <a:endParaRPr lang="nl-NL" dirty="0"/>
          </a:p>
        </p:txBody>
      </p:sp>
      <p:pic>
        <p:nvPicPr>
          <p:cNvPr id="12" name="Picture 11" descr="A logo with blue text&#10;&#10;AI-generated content may be incorrect.">
            <a:extLst>
              <a:ext uri="{FF2B5EF4-FFF2-40B4-BE49-F238E27FC236}">
                <a16:creationId xmlns:a16="http://schemas.microsoft.com/office/drawing/2014/main" id="{F1180884-3EA8-5BD2-F23E-0DB07D480E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35" y="136525"/>
            <a:ext cx="1876765" cy="11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5600" y="103939"/>
            <a:ext cx="10515600" cy="1325563"/>
          </a:xfrm>
        </p:spPr>
        <p:txBody>
          <a:bodyPr/>
          <a:lstStyle/>
          <a:p>
            <a:r>
              <a:rPr lang="nl-NL" dirty="0"/>
              <a:t>Bodemsoort bepaalt </a:t>
            </a:r>
            <a:r>
              <a:rPr lang="nl-NL" dirty="0">
                <a:solidFill>
                  <a:srgbClr val="398DD1"/>
                </a:solidFill>
              </a:rPr>
              <a:t>diepte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76"/>
          <a:stretch/>
        </p:blipFill>
        <p:spPr>
          <a:xfrm>
            <a:off x="2000250" y="1745093"/>
            <a:ext cx="8342630" cy="5291973"/>
          </a:xfr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2B43C08-8B0C-F217-BD6C-87E7D685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98287-C09C-5FF3-CCF8-C8CA99D59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9BF70-EA1E-41DE-8367-41501C4626F5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CF54D-BA6D-309C-EF06-E087D314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27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320" y="237185"/>
            <a:ext cx="10515600" cy="1325563"/>
          </a:xfrm>
        </p:spPr>
        <p:txBody>
          <a:bodyPr/>
          <a:lstStyle/>
          <a:p>
            <a:r>
              <a:rPr lang="nl-NL" dirty="0"/>
              <a:t>Techniek: </a:t>
            </a:r>
            <a:r>
              <a:rPr lang="nl-NL" dirty="0" err="1"/>
              <a:t>EMi</a:t>
            </a:r>
            <a:r>
              <a:rPr lang="nl-NL" dirty="0"/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961426" y="1729891"/>
            <a:ext cx="3886200" cy="4351338"/>
          </a:xfrm>
        </p:spPr>
        <p:txBody>
          <a:bodyPr>
            <a:normAutofit/>
          </a:bodyPr>
          <a:lstStyle/>
          <a:p>
            <a:r>
              <a:rPr lang="nl-NL" sz="2400" dirty="0"/>
              <a:t>EM geleidbaarheid bodem</a:t>
            </a:r>
          </a:p>
          <a:p>
            <a:r>
              <a:rPr lang="nl-NL" sz="2400" dirty="0"/>
              <a:t>Met meerdere spoelen (“antennes”), informatie over verschillende dieptes</a:t>
            </a:r>
          </a:p>
          <a:p>
            <a:r>
              <a:rPr lang="nl-NL" sz="2400" dirty="0"/>
              <a:t>Indirecte informatie over:</a:t>
            </a:r>
          </a:p>
          <a:p>
            <a:pPr lvl="1"/>
            <a:r>
              <a:rPr lang="nl-NL" dirty="0"/>
              <a:t>Vocht</a:t>
            </a:r>
          </a:p>
          <a:p>
            <a:pPr lvl="1"/>
            <a:r>
              <a:rPr lang="nl-NL" dirty="0"/>
              <a:t>Textuur (klei)</a:t>
            </a:r>
          </a:p>
          <a:p>
            <a:pPr lvl="1"/>
            <a:r>
              <a:rPr lang="nl-NL" dirty="0"/>
              <a:t>Saliniteit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89733" y="2473325"/>
            <a:ext cx="4321175" cy="1439862"/>
          </a:xfrm>
          <a:prstGeom prst="rect">
            <a:avLst/>
          </a:prstGeom>
          <a:solidFill>
            <a:srgbClr val="FFFF66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135757" y="4948237"/>
            <a:ext cx="4375150" cy="1485900"/>
          </a:xfrm>
          <a:prstGeom prst="rect">
            <a:avLst/>
          </a:prstGeom>
          <a:solidFill>
            <a:srgbClr val="FF9966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694557" y="1825626"/>
            <a:ext cx="3455988" cy="530225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623120" y="4344988"/>
            <a:ext cx="3600450" cy="530225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Calibri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189732" y="3552826"/>
            <a:ext cx="2357438" cy="338137"/>
          </a:xfrm>
          <a:prstGeom prst="rect">
            <a:avLst/>
          </a:prstGeom>
          <a:noFill/>
          <a:ln w="22225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dirty="0">
                <a:solidFill>
                  <a:srgbClr val="000066"/>
                </a:solidFill>
                <a:latin typeface="Arial Black" pitchFamily="34" charset="0"/>
              </a:rPr>
              <a:t>zand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189733" y="6000751"/>
            <a:ext cx="2181225" cy="338137"/>
          </a:xfrm>
          <a:prstGeom prst="rect">
            <a:avLst/>
          </a:prstGeom>
          <a:noFill/>
          <a:ln w="22225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>
                <a:solidFill>
                  <a:srgbClr val="000066"/>
                </a:solidFill>
                <a:latin typeface="Arial Black" pitchFamily="34" charset="0"/>
              </a:rPr>
              <a:t>Klei</a:t>
            </a:r>
            <a:r>
              <a:rPr lang="en-US" sz="1600" dirty="0">
                <a:solidFill>
                  <a:srgbClr val="000066"/>
                </a:solidFill>
                <a:latin typeface="Arial Black" pitchFamily="34" charset="0"/>
              </a:rPr>
              <a:t>/</a:t>
            </a:r>
            <a:r>
              <a:rPr lang="en-US" sz="1600" dirty="0" err="1">
                <a:solidFill>
                  <a:srgbClr val="000066"/>
                </a:solidFill>
                <a:latin typeface="Arial Black" pitchFamily="34" charset="0"/>
              </a:rPr>
              <a:t>vocht</a:t>
            </a:r>
            <a:r>
              <a:rPr lang="en-US" sz="1600" dirty="0">
                <a:solidFill>
                  <a:srgbClr val="000066"/>
                </a:solidFill>
                <a:latin typeface="Arial Black" pitchFamily="34" charset="0"/>
              </a:rPr>
              <a:t>/</a:t>
            </a:r>
            <a:r>
              <a:rPr lang="en-US" sz="1600" dirty="0" err="1">
                <a:solidFill>
                  <a:srgbClr val="000066"/>
                </a:solidFill>
                <a:latin typeface="Arial Black" pitchFamily="34" charset="0"/>
              </a:rPr>
              <a:t>zout</a:t>
            </a:r>
            <a:endParaRPr lang="nl-NL" sz="1600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7596257" y="2092325"/>
            <a:ext cx="0" cy="0"/>
          </a:xfrm>
          <a:prstGeom prst="line">
            <a:avLst/>
          </a:prstGeom>
          <a:noFill/>
          <a:ln w="22225">
            <a:solidFill>
              <a:srgbClr val="993300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5" name="Text Box 159"/>
          <p:cNvSpPr txBox="1">
            <a:spLocks noChangeArrowheads="1"/>
          </p:cNvSpPr>
          <p:nvPr/>
        </p:nvSpPr>
        <p:spPr bwMode="auto">
          <a:xfrm>
            <a:off x="6928505" y="1812790"/>
            <a:ext cx="1856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GF CMD explorer</a:t>
            </a:r>
          </a:p>
        </p:txBody>
      </p:sp>
      <p:grpSp>
        <p:nvGrpSpPr>
          <p:cNvPr id="17" name="Group 258"/>
          <p:cNvGrpSpPr>
            <a:grpSpLocks/>
          </p:cNvGrpSpPr>
          <p:nvPr/>
        </p:nvGrpSpPr>
        <p:grpSpPr bwMode="auto">
          <a:xfrm>
            <a:off x="6189732" y="2041526"/>
            <a:ext cx="1081088" cy="1150937"/>
            <a:chOff x="158" y="981"/>
            <a:chExt cx="681" cy="725"/>
          </a:xfrm>
        </p:grpSpPr>
        <p:sp>
          <p:nvSpPr>
            <p:cNvPr id="18" name="Line 239"/>
            <p:cNvSpPr>
              <a:spLocks noChangeShapeType="1"/>
            </p:cNvSpPr>
            <p:nvPr/>
          </p:nvSpPr>
          <p:spPr bwMode="auto">
            <a:xfrm>
              <a:off x="839" y="981"/>
              <a:ext cx="0" cy="7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158" y="1298"/>
              <a:ext cx="57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800"/>
                <a:t>Primary magnetic</a:t>
              </a:r>
            </a:p>
          </p:txBody>
        </p:sp>
      </p:grpSp>
      <p:grpSp>
        <p:nvGrpSpPr>
          <p:cNvPr id="20" name="Group 259"/>
          <p:cNvGrpSpPr>
            <a:grpSpLocks/>
          </p:cNvGrpSpPr>
          <p:nvPr/>
        </p:nvGrpSpPr>
        <p:grpSpPr bwMode="auto">
          <a:xfrm>
            <a:off x="6189732" y="4560887"/>
            <a:ext cx="1081088" cy="1150938"/>
            <a:chOff x="158" y="981"/>
            <a:chExt cx="681" cy="725"/>
          </a:xfrm>
        </p:grpSpPr>
        <p:sp>
          <p:nvSpPr>
            <p:cNvPr id="21" name="Line 260"/>
            <p:cNvSpPr>
              <a:spLocks noChangeShapeType="1"/>
            </p:cNvSpPr>
            <p:nvPr/>
          </p:nvSpPr>
          <p:spPr bwMode="auto">
            <a:xfrm>
              <a:off x="839" y="981"/>
              <a:ext cx="0" cy="7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 Box 261"/>
            <p:cNvSpPr txBox="1">
              <a:spLocks noChangeArrowheads="1"/>
            </p:cNvSpPr>
            <p:nvPr/>
          </p:nvSpPr>
          <p:spPr bwMode="auto">
            <a:xfrm>
              <a:off x="158" y="1298"/>
              <a:ext cx="57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800"/>
                <a:t>Primary magnetic</a:t>
              </a:r>
            </a:p>
          </p:txBody>
        </p:sp>
      </p:grpSp>
      <p:grpSp>
        <p:nvGrpSpPr>
          <p:cNvPr id="23" name="Group 277"/>
          <p:cNvGrpSpPr>
            <a:grpSpLocks/>
          </p:cNvGrpSpPr>
          <p:nvPr/>
        </p:nvGrpSpPr>
        <p:grpSpPr bwMode="auto">
          <a:xfrm>
            <a:off x="7054921" y="3121025"/>
            <a:ext cx="935037" cy="430212"/>
            <a:chOff x="703" y="1661"/>
            <a:chExt cx="589" cy="271"/>
          </a:xfrm>
        </p:grpSpPr>
        <p:grpSp>
          <p:nvGrpSpPr>
            <p:cNvPr id="24" name="Group 251"/>
            <p:cNvGrpSpPr>
              <a:grpSpLocks/>
            </p:cNvGrpSpPr>
            <p:nvPr/>
          </p:nvGrpSpPr>
          <p:grpSpPr bwMode="auto">
            <a:xfrm>
              <a:off x="748" y="1661"/>
              <a:ext cx="408" cy="136"/>
              <a:chOff x="748" y="1661"/>
              <a:chExt cx="408" cy="136"/>
            </a:xfrm>
          </p:grpSpPr>
          <p:sp>
            <p:nvSpPr>
              <p:cNvPr id="26" name="Oval 240"/>
              <p:cNvSpPr>
                <a:spLocks noChangeArrowheads="1"/>
              </p:cNvSpPr>
              <p:nvPr/>
            </p:nvSpPr>
            <p:spPr bwMode="auto">
              <a:xfrm>
                <a:off x="748" y="1661"/>
                <a:ext cx="408" cy="136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Line 242"/>
              <p:cNvSpPr>
                <a:spLocks noChangeShapeType="1"/>
              </p:cNvSpPr>
              <p:nvPr/>
            </p:nvSpPr>
            <p:spPr bwMode="auto">
              <a:xfrm>
                <a:off x="930" y="179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5" name="Text Box 265"/>
            <p:cNvSpPr txBox="1">
              <a:spLocks noChangeArrowheads="1"/>
            </p:cNvSpPr>
            <p:nvPr/>
          </p:nvSpPr>
          <p:spPr bwMode="auto">
            <a:xfrm>
              <a:off x="703" y="1797"/>
              <a:ext cx="58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800"/>
                <a:t>Electrical Field</a:t>
              </a:r>
            </a:p>
          </p:txBody>
        </p:sp>
      </p:grpSp>
      <p:grpSp>
        <p:nvGrpSpPr>
          <p:cNvPr id="28" name="Group 269"/>
          <p:cNvGrpSpPr>
            <a:grpSpLocks/>
          </p:cNvGrpSpPr>
          <p:nvPr/>
        </p:nvGrpSpPr>
        <p:grpSpPr bwMode="auto">
          <a:xfrm>
            <a:off x="7702621" y="2041526"/>
            <a:ext cx="1512887" cy="1150937"/>
            <a:chOff x="1111" y="981"/>
            <a:chExt cx="953" cy="725"/>
          </a:xfrm>
        </p:grpSpPr>
        <p:sp>
          <p:nvSpPr>
            <p:cNvPr id="29" name="Line 241"/>
            <p:cNvSpPr>
              <a:spLocks noChangeShapeType="1"/>
            </p:cNvSpPr>
            <p:nvPr/>
          </p:nvSpPr>
          <p:spPr bwMode="auto">
            <a:xfrm>
              <a:off x="1111" y="981"/>
              <a:ext cx="0" cy="72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 Box 267"/>
            <p:cNvSpPr txBox="1">
              <a:spLocks noChangeArrowheads="1"/>
            </p:cNvSpPr>
            <p:nvPr/>
          </p:nvSpPr>
          <p:spPr bwMode="auto">
            <a:xfrm>
              <a:off x="1202" y="1298"/>
              <a:ext cx="86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800"/>
                <a:t>Secondary magnetic (weak)</a:t>
              </a:r>
            </a:p>
          </p:txBody>
        </p:sp>
      </p:grpSp>
      <p:grpSp>
        <p:nvGrpSpPr>
          <p:cNvPr id="31" name="Group 279"/>
          <p:cNvGrpSpPr>
            <a:grpSpLocks/>
          </p:cNvGrpSpPr>
          <p:nvPr/>
        </p:nvGrpSpPr>
        <p:grpSpPr bwMode="auto">
          <a:xfrm>
            <a:off x="7631183" y="4489451"/>
            <a:ext cx="1584325" cy="1152525"/>
            <a:chOff x="1066" y="2296"/>
            <a:chExt cx="998" cy="726"/>
          </a:xfrm>
        </p:grpSpPr>
        <p:sp>
          <p:nvSpPr>
            <p:cNvPr id="32" name="Text Box 268"/>
            <p:cNvSpPr txBox="1">
              <a:spLocks noChangeArrowheads="1"/>
            </p:cNvSpPr>
            <p:nvPr/>
          </p:nvSpPr>
          <p:spPr bwMode="auto">
            <a:xfrm>
              <a:off x="1202" y="2659"/>
              <a:ext cx="86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800"/>
                <a:t>Secondary magnetic (strong)</a:t>
              </a:r>
            </a:p>
          </p:txBody>
        </p:sp>
        <p:sp>
          <p:nvSpPr>
            <p:cNvPr id="33" name="Line 249"/>
            <p:cNvSpPr>
              <a:spLocks noChangeShapeType="1"/>
            </p:cNvSpPr>
            <p:nvPr/>
          </p:nvSpPr>
          <p:spPr bwMode="auto">
            <a:xfrm>
              <a:off x="1066" y="2296"/>
              <a:ext cx="0" cy="726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278"/>
          <p:cNvGrpSpPr>
            <a:grpSpLocks/>
          </p:cNvGrpSpPr>
          <p:nvPr/>
        </p:nvGrpSpPr>
        <p:grpSpPr bwMode="auto">
          <a:xfrm>
            <a:off x="7054920" y="5568945"/>
            <a:ext cx="785812" cy="504824"/>
            <a:chOff x="703" y="2976"/>
            <a:chExt cx="495" cy="318"/>
          </a:xfrm>
        </p:grpSpPr>
        <p:sp>
          <p:nvSpPr>
            <p:cNvPr id="35" name="Oval 254"/>
            <p:cNvSpPr>
              <a:spLocks noChangeArrowheads="1"/>
            </p:cNvSpPr>
            <p:nvPr/>
          </p:nvSpPr>
          <p:spPr bwMode="auto">
            <a:xfrm>
              <a:off x="748" y="2976"/>
              <a:ext cx="408" cy="137"/>
            </a:xfrm>
            <a:prstGeom prst="ellipse">
              <a:avLst/>
            </a:prstGeom>
            <a:noFill/>
            <a:ln w="508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Line 255"/>
            <p:cNvSpPr>
              <a:spLocks noChangeShapeType="1"/>
            </p:cNvSpPr>
            <p:nvPr/>
          </p:nvSpPr>
          <p:spPr bwMode="auto">
            <a:xfrm>
              <a:off x="839" y="3113"/>
              <a:ext cx="18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 Box 275"/>
            <p:cNvSpPr txBox="1">
              <a:spLocks noChangeArrowheads="1"/>
            </p:cNvSpPr>
            <p:nvPr/>
          </p:nvSpPr>
          <p:spPr bwMode="auto">
            <a:xfrm>
              <a:off x="703" y="3158"/>
              <a:ext cx="49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800"/>
                <a:t>Electrical Field</a:t>
              </a:r>
            </a:p>
          </p:txBody>
        </p:sp>
      </p:grpSp>
      <p:grpSp>
        <p:nvGrpSpPr>
          <p:cNvPr id="38" name="Group 284"/>
          <p:cNvGrpSpPr>
            <a:grpSpLocks/>
          </p:cNvGrpSpPr>
          <p:nvPr/>
        </p:nvGrpSpPr>
        <p:grpSpPr bwMode="auto">
          <a:xfrm>
            <a:off x="8350320" y="3049587"/>
            <a:ext cx="1306512" cy="369888"/>
            <a:chOff x="1519" y="1616"/>
            <a:chExt cx="823" cy="233"/>
          </a:xfrm>
        </p:grpSpPr>
        <p:sp>
          <p:nvSpPr>
            <p:cNvPr id="39" name="Text Box 280"/>
            <p:cNvSpPr txBox="1">
              <a:spLocks noChangeArrowheads="1"/>
            </p:cNvSpPr>
            <p:nvPr/>
          </p:nvSpPr>
          <p:spPr bwMode="auto">
            <a:xfrm>
              <a:off x="1746" y="1616"/>
              <a:ext cx="5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i="1" dirty="0"/>
                <a:t>resistive</a:t>
              </a:r>
            </a:p>
          </p:txBody>
        </p:sp>
        <p:sp>
          <p:nvSpPr>
            <p:cNvPr id="40" name="Line 282"/>
            <p:cNvSpPr>
              <a:spLocks noChangeShapeType="1"/>
            </p:cNvSpPr>
            <p:nvPr/>
          </p:nvSpPr>
          <p:spPr bwMode="auto">
            <a:xfrm>
              <a:off x="1519" y="1752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" name="Group 285"/>
          <p:cNvGrpSpPr>
            <a:grpSpLocks/>
          </p:cNvGrpSpPr>
          <p:nvPr/>
        </p:nvGrpSpPr>
        <p:grpSpPr bwMode="auto">
          <a:xfrm>
            <a:off x="8278884" y="5426076"/>
            <a:ext cx="1624013" cy="369887"/>
            <a:chOff x="1474" y="2886"/>
            <a:chExt cx="1023" cy="233"/>
          </a:xfrm>
        </p:grpSpPr>
        <p:sp>
          <p:nvSpPr>
            <p:cNvPr id="42" name="Text Box 281"/>
            <p:cNvSpPr txBox="1">
              <a:spLocks noChangeArrowheads="1"/>
            </p:cNvSpPr>
            <p:nvPr/>
          </p:nvSpPr>
          <p:spPr bwMode="auto">
            <a:xfrm>
              <a:off x="1746" y="2886"/>
              <a:ext cx="7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i="1"/>
                <a:t>conductive</a:t>
              </a:r>
            </a:p>
          </p:txBody>
        </p:sp>
        <p:sp>
          <p:nvSpPr>
            <p:cNvPr id="43" name="Line 283"/>
            <p:cNvSpPr>
              <a:spLocks noChangeShapeType="1"/>
            </p:cNvSpPr>
            <p:nvPr/>
          </p:nvSpPr>
          <p:spPr bwMode="auto">
            <a:xfrm>
              <a:off x="1474" y="3022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7" name="Tijdelijke aanduiding voor inhoud 46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95710143-4D07-46DC-A3BB-7DFBF80E9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454" y="4991829"/>
            <a:ext cx="3196903" cy="1733170"/>
          </a:xfrm>
        </p:spPr>
      </p:pic>
      <p:sp>
        <p:nvSpPr>
          <p:cNvPr id="48" name="Text Box 159">
            <a:extLst>
              <a:ext uri="{FF2B5EF4-FFF2-40B4-BE49-F238E27FC236}">
                <a16:creationId xmlns:a16="http://schemas.microsoft.com/office/drawing/2014/main" id="{03810A22-52E4-42B5-BA79-3A01451F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506" y="4414837"/>
            <a:ext cx="1856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GF CMD explorer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F2E483B2-3F8A-456B-AA39-D0E08F293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202" y="4530703"/>
            <a:ext cx="2135781" cy="211387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B2C47AB-98FC-8F59-F505-353FC4DA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932DE-EB81-89B7-2057-5C059D0F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D1E6-47D8-4FAC-994C-F201A8F5025B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91D9-0C1F-512F-0795-9CF902AE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285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3930" y="160637"/>
            <a:ext cx="6329002" cy="1325563"/>
          </a:xfrm>
        </p:spPr>
        <p:txBody>
          <a:bodyPr>
            <a:normAutofit/>
          </a:bodyPr>
          <a:lstStyle/>
          <a:p>
            <a:r>
              <a:rPr lang="nl-NL" dirty="0"/>
              <a:t>Diepte zand </a:t>
            </a:r>
            <a:r>
              <a:rPr lang="nl-NL" dirty="0" err="1"/>
              <a:t>obv</a:t>
            </a:r>
            <a:r>
              <a:rPr lang="nl-NL" dirty="0"/>
              <a:t> de </a:t>
            </a:r>
            <a:r>
              <a:rPr lang="nl-NL" dirty="0" err="1"/>
              <a:t>EMi</a:t>
            </a:r>
            <a:r>
              <a:rPr lang="nl-NL" dirty="0"/>
              <a:t> metingen (</a:t>
            </a:r>
            <a:r>
              <a:rPr lang="nl-NL" dirty="0" err="1"/>
              <a:t>conductiviteit</a:t>
            </a:r>
            <a:r>
              <a:rPr lang="nl-NL" dirty="0"/>
              <a:t>)</a:t>
            </a:r>
          </a:p>
        </p:txBody>
      </p:sp>
      <p:pic>
        <p:nvPicPr>
          <p:cNvPr id="20" name="Afbeelding 14">
            <a:extLst>
              <a:ext uri="{FF2B5EF4-FFF2-40B4-BE49-F238E27FC236}">
                <a16:creationId xmlns:a16="http://schemas.microsoft.com/office/drawing/2014/main" id="{7A6C93B3-016E-42D8-9F50-CAC3987DB8CD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3735" y="1517703"/>
            <a:ext cx="6144923" cy="517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A3D9A88-9181-C3CE-D6CC-ACDF36E7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11FC40CD-4F34-4F0C-89EC-EB8BABE3A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84" y="2444474"/>
            <a:ext cx="3912884" cy="2273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AF31F-BACB-1F25-F4D4-43DF02B4C806}"/>
              </a:ext>
            </a:extLst>
          </p:cNvPr>
          <p:cNvSpPr txBox="1"/>
          <p:nvPr/>
        </p:nvSpPr>
        <p:spPr>
          <a:xfrm>
            <a:off x="8610600" y="1798143"/>
            <a:ext cx="213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Meanderende Maas </a:t>
            </a:r>
          </a:p>
          <a:p>
            <a:r>
              <a:rPr lang="nl-NL" dirty="0">
                <a:solidFill>
                  <a:srgbClr val="FFFF00"/>
                </a:solidFill>
              </a:rPr>
              <a:t>Maasakkers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2929C7-60D6-0104-74B4-1C98FE19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BA20-CDE2-4456-9DE3-D033D299BC7E}" type="datetime1">
              <a:rPr lang="nl-NL" smtClean="0"/>
              <a:t>10-3-2026</a:t>
            </a:fld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4F3B8-5706-D157-BB47-F0E30DE7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08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Rectangle 2"/>
          <p:cNvSpPr>
            <a:spLocks noGrp="1" noChangeArrowheads="1"/>
          </p:cNvSpPr>
          <p:nvPr>
            <p:ph type="title"/>
          </p:nvPr>
        </p:nvSpPr>
        <p:spPr>
          <a:xfrm>
            <a:off x="3623962" y="16434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nl-NL" sz="3200" dirty="0"/>
              <a:t>Techniek: Gammaspectrometer</a:t>
            </a:r>
          </a:p>
        </p:txBody>
      </p:sp>
      <p:sp>
        <p:nvSpPr>
          <p:cNvPr id="33" name="Tijdelijke aanduiding voor inhoud 32"/>
          <p:cNvSpPr>
            <a:spLocks noGrp="1"/>
          </p:cNvSpPr>
          <p:nvPr>
            <p:ph idx="1"/>
          </p:nvPr>
        </p:nvSpPr>
        <p:spPr>
          <a:xfrm>
            <a:off x="1397124" y="4080607"/>
            <a:ext cx="7886700" cy="2350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dirty="0"/>
              <a:t>Sensor voor meten gammastraling</a:t>
            </a:r>
          </a:p>
          <a:p>
            <a:pPr marL="457200" indent="-457200">
              <a:buFont typeface="Arial" charset="0"/>
              <a:buChar char="•"/>
            </a:pPr>
            <a:r>
              <a:rPr lang="nl-NL" dirty="0"/>
              <a:t>Een passief systeem, meet de achtergrondstraling</a:t>
            </a:r>
          </a:p>
          <a:p>
            <a:pPr marL="457200" indent="-457200">
              <a:buFont typeface="Arial" charset="0"/>
              <a:buChar char="•"/>
            </a:pPr>
            <a:r>
              <a:rPr lang="nl-NL" dirty="0"/>
              <a:t>achtergrondstraling wordt bepaald door sediment samenstelling en korrelgrootte</a:t>
            </a:r>
          </a:p>
          <a:p>
            <a:pPr marL="457200" indent="-457200">
              <a:buFont typeface="Arial" charset="0"/>
              <a:buChar char="•"/>
            </a:pPr>
            <a:r>
              <a:rPr lang="nl-NL" dirty="0"/>
              <a:t>Resultaat: kaarten van textuur van bodem/sediment: b.v.  Lutumgehalte toplaag</a:t>
            </a:r>
          </a:p>
        </p:txBody>
      </p:sp>
      <p:grpSp>
        <p:nvGrpSpPr>
          <p:cNvPr id="253" name="Groep 252"/>
          <p:cNvGrpSpPr/>
          <p:nvPr/>
        </p:nvGrpSpPr>
        <p:grpSpPr>
          <a:xfrm>
            <a:off x="3385869" y="2186595"/>
            <a:ext cx="2592044" cy="522728"/>
            <a:chOff x="1142976" y="1000108"/>
            <a:chExt cx="1643074" cy="428628"/>
          </a:xfrm>
        </p:grpSpPr>
        <p:sp>
          <p:nvSpPr>
            <p:cNvPr id="254" name="Cilinder 253"/>
            <p:cNvSpPr/>
            <p:nvPr/>
          </p:nvSpPr>
          <p:spPr>
            <a:xfrm rot="5400000">
              <a:off x="1750199" y="392885"/>
              <a:ext cx="428628" cy="1643074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Text Box 8"/>
            <p:cNvSpPr txBox="1">
              <a:spLocks noChangeArrowheads="1"/>
            </p:cNvSpPr>
            <p:nvPr/>
          </p:nvSpPr>
          <p:spPr bwMode="auto">
            <a:xfrm>
              <a:off x="1714480" y="1000108"/>
              <a:ext cx="974670" cy="27760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Detector</a:t>
              </a:r>
              <a:endParaRPr lang="nl-NL" sz="1600" b="1" dirty="0">
                <a:latin typeface="Arial" charset="0"/>
              </a:endParaRPr>
            </a:p>
          </p:txBody>
        </p:sp>
      </p:grp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735482" y="2715108"/>
            <a:ext cx="5459534" cy="1132706"/>
          </a:xfrm>
          <a:prstGeom prst="rect">
            <a:avLst/>
          </a:prstGeom>
          <a:solidFill>
            <a:srgbClr val="FF9966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28495" y="2347272"/>
            <a:ext cx="4212357" cy="1529455"/>
            <a:chOff x="3583" y="1814"/>
            <a:chExt cx="1822" cy="790"/>
          </a:xfrm>
        </p:grpSpPr>
        <p:sp>
          <p:nvSpPr>
            <p:cNvPr id="8342" name="Freeform 16"/>
            <p:cNvSpPr>
              <a:spLocks/>
            </p:cNvSpPr>
            <p:nvPr/>
          </p:nvSpPr>
          <p:spPr bwMode="auto">
            <a:xfrm>
              <a:off x="3583" y="1881"/>
              <a:ext cx="696" cy="723"/>
            </a:xfrm>
            <a:custGeom>
              <a:avLst/>
              <a:gdLst>
                <a:gd name="T0" fmla="*/ 0 w 608"/>
                <a:gd name="T1" fmla="*/ 3754 h 520"/>
                <a:gd name="T2" fmla="*/ 199 w 608"/>
                <a:gd name="T3" fmla="*/ 3465 h 520"/>
                <a:gd name="T4" fmla="*/ 416 w 608"/>
                <a:gd name="T5" fmla="*/ 2604 h 520"/>
                <a:gd name="T6" fmla="*/ 524 w 608"/>
                <a:gd name="T7" fmla="*/ 2486 h 520"/>
                <a:gd name="T8" fmla="*/ 650 w 608"/>
                <a:gd name="T9" fmla="*/ 2198 h 520"/>
                <a:gd name="T10" fmla="*/ 828 w 608"/>
                <a:gd name="T11" fmla="*/ 1616 h 520"/>
                <a:gd name="T12" fmla="*/ 1027 w 608"/>
                <a:gd name="T13" fmla="*/ 1214 h 520"/>
                <a:gd name="T14" fmla="*/ 1099 w 608"/>
                <a:gd name="T15" fmla="*/ 1094 h 520"/>
                <a:gd name="T16" fmla="*/ 1242 w 608"/>
                <a:gd name="T17" fmla="*/ 462 h 520"/>
                <a:gd name="T18" fmla="*/ 1368 w 608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8"/>
                <a:gd name="T31" fmla="*/ 0 h 520"/>
                <a:gd name="T32" fmla="*/ 608 w 608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8" h="520">
                  <a:moveTo>
                    <a:pt x="0" y="520"/>
                  </a:moveTo>
                  <a:cubicBezTo>
                    <a:pt x="29" y="505"/>
                    <a:pt x="59" y="495"/>
                    <a:pt x="88" y="480"/>
                  </a:cubicBezTo>
                  <a:cubicBezTo>
                    <a:pt x="115" y="436"/>
                    <a:pt x="136" y="386"/>
                    <a:pt x="184" y="360"/>
                  </a:cubicBezTo>
                  <a:cubicBezTo>
                    <a:pt x="199" y="352"/>
                    <a:pt x="232" y="344"/>
                    <a:pt x="232" y="344"/>
                  </a:cubicBezTo>
                  <a:cubicBezTo>
                    <a:pt x="250" y="330"/>
                    <a:pt x="273" y="321"/>
                    <a:pt x="288" y="304"/>
                  </a:cubicBezTo>
                  <a:cubicBezTo>
                    <a:pt x="320" y="267"/>
                    <a:pt x="320" y="240"/>
                    <a:pt x="368" y="224"/>
                  </a:cubicBezTo>
                  <a:cubicBezTo>
                    <a:pt x="409" y="183"/>
                    <a:pt x="382" y="205"/>
                    <a:pt x="456" y="168"/>
                  </a:cubicBezTo>
                  <a:cubicBezTo>
                    <a:pt x="467" y="163"/>
                    <a:pt x="488" y="152"/>
                    <a:pt x="488" y="152"/>
                  </a:cubicBezTo>
                  <a:cubicBezTo>
                    <a:pt x="500" y="117"/>
                    <a:pt x="516" y="76"/>
                    <a:pt x="552" y="64"/>
                  </a:cubicBezTo>
                  <a:cubicBezTo>
                    <a:pt x="568" y="39"/>
                    <a:pt x="587" y="21"/>
                    <a:pt x="608" y="0"/>
                  </a:cubicBezTo>
                </a:path>
              </a:pathLst>
            </a:custGeom>
            <a:noFill/>
            <a:ln w="22225">
              <a:solidFill>
                <a:srgbClr val="993300"/>
              </a:solidFill>
              <a:round/>
              <a:headEnd type="oval" w="sm" len="sm"/>
              <a:tailEnd type="triangle" w="med" len="med"/>
            </a:ln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43" name="Freeform 17"/>
            <p:cNvSpPr>
              <a:spLocks/>
            </p:cNvSpPr>
            <p:nvPr/>
          </p:nvSpPr>
          <p:spPr bwMode="auto">
            <a:xfrm>
              <a:off x="5176" y="1948"/>
              <a:ext cx="229" cy="624"/>
            </a:xfrm>
            <a:custGeom>
              <a:avLst/>
              <a:gdLst>
                <a:gd name="T0" fmla="*/ 451 w 200"/>
                <a:gd name="T1" fmla="*/ 3269 h 448"/>
                <a:gd name="T2" fmla="*/ 396 w 200"/>
                <a:gd name="T3" fmla="*/ 3216 h 448"/>
                <a:gd name="T4" fmla="*/ 361 w 200"/>
                <a:gd name="T5" fmla="*/ 2864 h 448"/>
                <a:gd name="T6" fmla="*/ 361 w 200"/>
                <a:gd name="T7" fmla="*/ 2162 h 448"/>
                <a:gd name="T8" fmla="*/ 252 w 200"/>
                <a:gd name="T9" fmla="*/ 1932 h 448"/>
                <a:gd name="T10" fmla="*/ 270 w 200"/>
                <a:gd name="T11" fmla="*/ 1638 h 448"/>
                <a:gd name="T12" fmla="*/ 308 w 200"/>
                <a:gd name="T13" fmla="*/ 1465 h 448"/>
                <a:gd name="T14" fmla="*/ 199 w 200"/>
                <a:gd name="T15" fmla="*/ 933 h 448"/>
                <a:gd name="T16" fmla="*/ 53 w 200"/>
                <a:gd name="T17" fmla="*/ 351 h 448"/>
                <a:gd name="T18" fmla="*/ 17 w 200"/>
                <a:gd name="T19" fmla="*/ 173 h 448"/>
                <a:gd name="T20" fmla="*/ 0 w 200"/>
                <a:gd name="T21" fmla="*/ 0 h 4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448"/>
                <a:gd name="T35" fmla="*/ 200 w 200"/>
                <a:gd name="T36" fmla="*/ 448 h 4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448">
                  <a:moveTo>
                    <a:pt x="200" y="448"/>
                  </a:moveTo>
                  <a:cubicBezTo>
                    <a:pt x="192" y="445"/>
                    <a:pt x="181" y="447"/>
                    <a:pt x="176" y="440"/>
                  </a:cubicBezTo>
                  <a:cubicBezTo>
                    <a:pt x="166" y="426"/>
                    <a:pt x="160" y="392"/>
                    <a:pt x="160" y="392"/>
                  </a:cubicBezTo>
                  <a:cubicBezTo>
                    <a:pt x="181" y="360"/>
                    <a:pt x="196" y="327"/>
                    <a:pt x="160" y="296"/>
                  </a:cubicBezTo>
                  <a:cubicBezTo>
                    <a:pt x="146" y="283"/>
                    <a:pt x="112" y="264"/>
                    <a:pt x="112" y="264"/>
                  </a:cubicBezTo>
                  <a:cubicBezTo>
                    <a:pt x="115" y="251"/>
                    <a:pt x="115" y="237"/>
                    <a:pt x="120" y="224"/>
                  </a:cubicBezTo>
                  <a:cubicBezTo>
                    <a:pt x="123" y="215"/>
                    <a:pt x="135" y="210"/>
                    <a:pt x="136" y="200"/>
                  </a:cubicBezTo>
                  <a:cubicBezTo>
                    <a:pt x="141" y="167"/>
                    <a:pt x="111" y="143"/>
                    <a:pt x="88" y="128"/>
                  </a:cubicBezTo>
                  <a:cubicBezTo>
                    <a:pt x="71" y="77"/>
                    <a:pt x="80" y="67"/>
                    <a:pt x="24" y="48"/>
                  </a:cubicBezTo>
                  <a:cubicBezTo>
                    <a:pt x="19" y="40"/>
                    <a:pt x="12" y="33"/>
                    <a:pt x="8" y="24"/>
                  </a:cubicBezTo>
                  <a:cubicBezTo>
                    <a:pt x="4" y="16"/>
                    <a:pt x="0" y="0"/>
                    <a:pt x="0" y="0"/>
                  </a:cubicBezTo>
                </a:path>
              </a:pathLst>
            </a:custGeom>
            <a:noFill/>
            <a:ln w="22225">
              <a:solidFill>
                <a:srgbClr val="993300"/>
              </a:solidFill>
              <a:round/>
              <a:headEnd type="oval" w="sm" len="sm"/>
              <a:tailEnd type="triangle" w="med" len="med"/>
            </a:ln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44" name="Freeform 18"/>
            <p:cNvSpPr>
              <a:spLocks/>
            </p:cNvSpPr>
            <p:nvPr/>
          </p:nvSpPr>
          <p:spPr bwMode="auto">
            <a:xfrm flipH="1">
              <a:off x="4572" y="1814"/>
              <a:ext cx="696" cy="723"/>
            </a:xfrm>
            <a:custGeom>
              <a:avLst/>
              <a:gdLst>
                <a:gd name="T0" fmla="*/ 0 w 608"/>
                <a:gd name="T1" fmla="*/ 3754 h 520"/>
                <a:gd name="T2" fmla="*/ 199 w 608"/>
                <a:gd name="T3" fmla="*/ 3465 h 520"/>
                <a:gd name="T4" fmla="*/ 416 w 608"/>
                <a:gd name="T5" fmla="*/ 2604 h 520"/>
                <a:gd name="T6" fmla="*/ 524 w 608"/>
                <a:gd name="T7" fmla="*/ 2486 h 520"/>
                <a:gd name="T8" fmla="*/ 650 w 608"/>
                <a:gd name="T9" fmla="*/ 2198 h 520"/>
                <a:gd name="T10" fmla="*/ 828 w 608"/>
                <a:gd name="T11" fmla="*/ 1616 h 520"/>
                <a:gd name="T12" fmla="*/ 1027 w 608"/>
                <a:gd name="T13" fmla="*/ 1214 h 520"/>
                <a:gd name="T14" fmla="*/ 1099 w 608"/>
                <a:gd name="T15" fmla="*/ 1094 h 520"/>
                <a:gd name="T16" fmla="*/ 1242 w 608"/>
                <a:gd name="T17" fmla="*/ 462 h 520"/>
                <a:gd name="T18" fmla="*/ 1368 w 608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8"/>
                <a:gd name="T31" fmla="*/ 0 h 520"/>
                <a:gd name="T32" fmla="*/ 608 w 608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8" h="520">
                  <a:moveTo>
                    <a:pt x="0" y="520"/>
                  </a:moveTo>
                  <a:cubicBezTo>
                    <a:pt x="29" y="505"/>
                    <a:pt x="59" y="495"/>
                    <a:pt x="88" y="480"/>
                  </a:cubicBezTo>
                  <a:cubicBezTo>
                    <a:pt x="115" y="436"/>
                    <a:pt x="136" y="386"/>
                    <a:pt x="184" y="360"/>
                  </a:cubicBezTo>
                  <a:cubicBezTo>
                    <a:pt x="199" y="352"/>
                    <a:pt x="232" y="344"/>
                    <a:pt x="232" y="344"/>
                  </a:cubicBezTo>
                  <a:cubicBezTo>
                    <a:pt x="250" y="330"/>
                    <a:pt x="273" y="321"/>
                    <a:pt x="288" y="304"/>
                  </a:cubicBezTo>
                  <a:cubicBezTo>
                    <a:pt x="320" y="267"/>
                    <a:pt x="320" y="240"/>
                    <a:pt x="368" y="224"/>
                  </a:cubicBezTo>
                  <a:cubicBezTo>
                    <a:pt x="409" y="183"/>
                    <a:pt x="382" y="205"/>
                    <a:pt x="456" y="168"/>
                  </a:cubicBezTo>
                  <a:cubicBezTo>
                    <a:pt x="467" y="163"/>
                    <a:pt x="488" y="152"/>
                    <a:pt x="488" y="152"/>
                  </a:cubicBezTo>
                  <a:cubicBezTo>
                    <a:pt x="500" y="117"/>
                    <a:pt x="516" y="76"/>
                    <a:pt x="552" y="64"/>
                  </a:cubicBezTo>
                  <a:cubicBezTo>
                    <a:pt x="568" y="39"/>
                    <a:pt x="587" y="21"/>
                    <a:pt x="608" y="0"/>
                  </a:cubicBezTo>
                </a:path>
              </a:pathLst>
            </a:custGeom>
            <a:noFill/>
            <a:ln w="22225">
              <a:solidFill>
                <a:srgbClr val="993300"/>
              </a:solidFill>
              <a:round/>
              <a:headEnd type="oval" w="sm" len="sm"/>
              <a:tailEnd type="triangle" w="med" len="med"/>
            </a:ln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45" name="Freeform 19"/>
            <p:cNvSpPr>
              <a:spLocks/>
            </p:cNvSpPr>
            <p:nvPr/>
          </p:nvSpPr>
          <p:spPr bwMode="auto">
            <a:xfrm flipH="1">
              <a:off x="4242" y="1814"/>
              <a:ext cx="229" cy="624"/>
            </a:xfrm>
            <a:custGeom>
              <a:avLst/>
              <a:gdLst>
                <a:gd name="T0" fmla="*/ 451 w 200"/>
                <a:gd name="T1" fmla="*/ 3269 h 448"/>
                <a:gd name="T2" fmla="*/ 396 w 200"/>
                <a:gd name="T3" fmla="*/ 3216 h 448"/>
                <a:gd name="T4" fmla="*/ 361 w 200"/>
                <a:gd name="T5" fmla="*/ 2864 h 448"/>
                <a:gd name="T6" fmla="*/ 361 w 200"/>
                <a:gd name="T7" fmla="*/ 2162 h 448"/>
                <a:gd name="T8" fmla="*/ 252 w 200"/>
                <a:gd name="T9" fmla="*/ 1932 h 448"/>
                <a:gd name="T10" fmla="*/ 270 w 200"/>
                <a:gd name="T11" fmla="*/ 1638 h 448"/>
                <a:gd name="T12" fmla="*/ 308 w 200"/>
                <a:gd name="T13" fmla="*/ 1465 h 448"/>
                <a:gd name="T14" fmla="*/ 199 w 200"/>
                <a:gd name="T15" fmla="*/ 933 h 448"/>
                <a:gd name="T16" fmla="*/ 53 w 200"/>
                <a:gd name="T17" fmla="*/ 351 h 448"/>
                <a:gd name="T18" fmla="*/ 17 w 200"/>
                <a:gd name="T19" fmla="*/ 173 h 448"/>
                <a:gd name="T20" fmla="*/ 0 w 200"/>
                <a:gd name="T21" fmla="*/ 0 h 4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448"/>
                <a:gd name="T35" fmla="*/ 200 w 200"/>
                <a:gd name="T36" fmla="*/ 448 h 4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448">
                  <a:moveTo>
                    <a:pt x="200" y="448"/>
                  </a:moveTo>
                  <a:cubicBezTo>
                    <a:pt x="192" y="445"/>
                    <a:pt x="181" y="447"/>
                    <a:pt x="176" y="440"/>
                  </a:cubicBezTo>
                  <a:cubicBezTo>
                    <a:pt x="166" y="426"/>
                    <a:pt x="160" y="392"/>
                    <a:pt x="160" y="392"/>
                  </a:cubicBezTo>
                  <a:cubicBezTo>
                    <a:pt x="181" y="360"/>
                    <a:pt x="196" y="327"/>
                    <a:pt x="160" y="296"/>
                  </a:cubicBezTo>
                  <a:cubicBezTo>
                    <a:pt x="146" y="283"/>
                    <a:pt x="112" y="264"/>
                    <a:pt x="112" y="264"/>
                  </a:cubicBezTo>
                  <a:cubicBezTo>
                    <a:pt x="115" y="251"/>
                    <a:pt x="115" y="237"/>
                    <a:pt x="120" y="224"/>
                  </a:cubicBezTo>
                  <a:cubicBezTo>
                    <a:pt x="123" y="215"/>
                    <a:pt x="135" y="210"/>
                    <a:pt x="136" y="200"/>
                  </a:cubicBezTo>
                  <a:cubicBezTo>
                    <a:pt x="141" y="167"/>
                    <a:pt x="111" y="143"/>
                    <a:pt x="88" y="128"/>
                  </a:cubicBezTo>
                  <a:cubicBezTo>
                    <a:pt x="71" y="77"/>
                    <a:pt x="80" y="67"/>
                    <a:pt x="24" y="48"/>
                  </a:cubicBezTo>
                  <a:cubicBezTo>
                    <a:pt x="19" y="40"/>
                    <a:pt x="12" y="33"/>
                    <a:pt x="8" y="24"/>
                  </a:cubicBezTo>
                  <a:cubicBezTo>
                    <a:pt x="4" y="16"/>
                    <a:pt x="0" y="0"/>
                    <a:pt x="0" y="0"/>
                  </a:cubicBezTo>
                </a:path>
              </a:pathLst>
            </a:custGeom>
            <a:noFill/>
            <a:ln w="22225">
              <a:solidFill>
                <a:srgbClr val="993300"/>
              </a:solidFill>
              <a:round/>
              <a:headEnd type="oval" w="sm" len="sm"/>
              <a:tailEnd type="triangle" w="med" len="med"/>
            </a:ln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8203" name="Text Box 21"/>
          <p:cNvSpPr txBox="1">
            <a:spLocks noChangeArrowheads="1"/>
          </p:cNvSpPr>
          <p:nvPr/>
        </p:nvSpPr>
        <p:spPr bwMode="auto">
          <a:xfrm>
            <a:off x="3720765" y="2711158"/>
            <a:ext cx="3441009" cy="369332"/>
          </a:xfrm>
          <a:prstGeom prst="rect">
            <a:avLst/>
          </a:prstGeom>
          <a:noFill/>
          <a:ln w="22225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latin typeface="Arial Black" pitchFamily="34" charset="0"/>
              </a:rPr>
              <a:t>Sediment</a:t>
            </a:r>
            <a:endParaRPr lang="nl-NL" dirty="0">
              <a:latin typeface="Arial Black" pitchFamily="34" charset="0"/>
            </a:endParaRPr>
          </a:p>
        </p:txBody>
      </p: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3804095" y="2161408"/>
            <a:ext cx="2003499" cy="621461"/>
            <a:chOff x="4368" y="1728"/>
            <a:chExt cx="867" cy="321"/>
          </a:xfrm>
        </p:grpSpPr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4368" y="1728"/>
              <a:ext cx="206" cy="148"/>
              <a:chOff x="1534" y="1732"/>
              <a:chExt cx="206" cy="148"/>
            </a:xfrm>
          </p:grpSpPr>
          <p:sp>
            <p:nvSpPr>
              <p:cNvPr id="8322" name="Line 40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3" name="Line 41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4" name="Line 42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5" name="Line 43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6" name="Line 44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7" name="Line 45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 rot="-3503424">
              <a:off x="5058" y="1874"/>
              <a:ext cx="206" cy="148"/>
              <a:chOff x="1534" y="1732"/>
              <a:chExt cx="206" cy="148"/>
            </a:xfrm>
          </p:grpSpPr>
          <p:sp>
            <p:nvSpPr>
              <p:cNvPr id="8316" name="Line 47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7" name="Line 48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8" name="Line 49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9" name="Line 50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0" name="Line 51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21" name="Line 52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</p:grp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3345794" y="2113007"/>
            <a:ext cx="1049332" cy="482069"/>
            <a:chOff x="4170" y="1703"/>
            <a:chExt cx="454" cy="249"/>
          </a:xfrm>
        </p:grpSpPr>
        <p:grpSp>
          <p:nvGrpSpPr>
            <p:cNvPr id="13" name="Group 54"/>
            <p:cNvGrpSpPr>
              <a:grpSpLocks/>
            </p:cNvGrpSpPr>
            <p:nvPr/>
          </p:nvGrpSpPr>
          <p:grpSpPr bwMode="auto">
            <a:xfrm>
              <a:off x="4170" y="1804"/>
              <a:ext cx="206" cy="148"/>
              <a:chOff x="1534" y="1732"/>
              <a:chExt cx="206" cy="148"/>
            </a:xfrm>
          </p:grpSpPr>
          <p:sp>
            <p:nvSpPr>
              <p:cNvPr id="8308" name="Line 55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9" name="Line 56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0" name="Line 57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1" name="Line 58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2" name="Line 59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13" name="Line 60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14" name="Group 61"/>
            <p:cNvGrpSpPr>
              <a:grpSpLocks/>
            </p:cNvGrpSpPr>
            <p:nvPr/>
          </p:nvGrpSpPr>
          <p:grpSpPr bwMode="auto">
            <a:xfrm rot="-3503424">
              <a:off x="4447" y="1734"/>
              <a:ext cx="206" cy="148"/>
              <a:chOff x="1534" y="1732"/>
              <a:chExt cx="206" cy="148"/>
            </a:xfrm>
          </p:grpSpPr>
          <p:sp>
            <p:nvSpPr>
              <p:cNvPr id="8302" name="Line 62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3" name="Line 63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4" name="Line 64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5" name="Line 65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6" name="Line 66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307" name="Line 67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</p:grpSp>
      <p:grpSp>
        <p:nvGrpSpPr>
          <p:cNvPr id="27" name="Group 128"/>
          <p:cNvGrpSpPr>
            <a:grpSpLocks/>
          </p:cNvGrpSpPr>
          <p:nvPr/>
        </p:nvGrpSpPr>
        <p:grpSpPr bwMode="auto">
          <a:xfrm>
            <a:off x="3811609" y="2155599"/>
            <a:ext cx="2003499" cy="621461"/>
            <a:chOff x="4368" y="1728"/>
            <a:chExt cx="867" cy="321"/>
          </a:xfrm>
        </p:grpSpPr>
        <p:grpSp>
          <p:nvGrpSpPr>
            <p:cNvPr id="28" name="Group 129"/>
            <p:cNvGrpSpPr>
              <a:grpSpLocks/>
            </p:cNvGrpSpPr>
            <p:nvPr/>
          </p:nvGrpSpPr>
          <p:grpSpPr bwMode="auto">
            <a:xfrm>
              <a:off x="4368" y="1728"/>
              <a:ext cx="206" cy="148"/>
              <a:chOff x="1534" y="1732"/>
              <a:chExt cx="206" cy="148"/>
            </a:xfrm>
          </p:grpSpPr>
          <p:sp>
            <p:nvSpPr>
              <p:cNvPr id="8238" name="Line 130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9" name="Line 131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40" name="Line 132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41" name="Line 133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42" name="Line 134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43" name="Line 135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29" name="Group 136"/>
            <p:cNvGrpSpPr>
              <a:grpSpLocks/>
            </p:cNvGrpSpPr>
            <p:nvPr/>
          </p:nvGrpSpPr>
          <p:grpSpPr bwMode="auto">
            <a:xfrm rot="-3503424">
              <a:off x="5058" y="1874"/>
              <a:ext cx="206" cy="148"/>
              <a:chOff x="1534" y="1732"/>
              <a:chExt cx="206" cy="148"/>
            </a:xfrm>
          </p:grpSpPr>
          <p:sp>
            <p:nvSpPr>
              <p:cNvPr id="8232" name="Line 137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3" name="Line 138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4" name="Line 139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5" name="Line 140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6" name="Line 141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37" name="Line 142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</p:grpSp>
      <p:grpSp>
        <p:nvGrpSpPr>
          <p:cNvPr id="30" name="Group 143"/>
          <p:cNvGrpSpPr>
            <a:grpSpLocks/>
          </p:cNvGrpSpPr>
          <p:nvPr/>
        </p:nvGrpSpPr>
        <p:grpSpPr bwMode="auto">
          <a:xfrm>
            <a:off x="3353308" y="2113007"/>
            <a:ext cx="1049333" cy="482069"/>
            <a:chOff x="4170" y="1703"/>
            <a:chExt cx="454" cy="249"/>
          </a:xfrm>
        </p:grpSpPr>
        <p:grpSp>
          <p:nvGrpSpPr>
            <p:cNvPr id="31" name="Group 144"/>
            <p:cNvGrpSpPr>
              <a:grpSpLocks/>
            </p:cNvGrpSpPr>
            <p:nvPr/>
          </p:nvGrpSpPr>
          <p:grpSpPr bwMode="auto">
            <a:xfrm>
              <a:off x="4170" y="1804"/>
              <a:ext cx="206" cy="148"/>
              <a:chOff x="1534" y="1732"/>
              <a:chExt cx="206" cy="148"/>
            </a:xfrm>
          </p:grpSpPr>
          <p:sp>
            <p:nvSpPr>
              <p:cNvPr id="8224" name="Line 145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5" name="Line 146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6" name="Line 147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7" name="Line 148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8" name="Line 149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9" name="Line 150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8300" name="Group 151"/>
            <p:cNvGrpSpPr>
              <a:grpSpLocks/>
            </p:cNvGrpSpPr>
            <p:nvPr/>
          </p:nvGrpSpPr>
          <p:grpSpPr bwMode="auto">
            <a:xfrm rot="-3503424">
              <a:off x="4447" y="1734"/>
              <a:ext cx="206" cy="148"/>
              <a:chOff x="1534" y="1732"/>
              <a:chExt cx="206" cy="148"/>
            </a:xfrm>
          </p:grpSpPr>
          <p:sp>
            <p:nvSpPr>
              <p:cNvPr id="8218" name="Line 152"/>
              <p:cNvSpPr>
                <a:spLocks noChangeShapeType="1"/>
              </p:cNvSpPr>
              <p:nvPr/>
            </p:nvSpPr>
            <p:spPr bwMode="auto">
              <a:xfrm flipH="1" flipV="1">
                <a:off x="1534" y="1770"/>
                <a:ext cx="54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19" name="Line 153"/>
              <p:cNvSpPr>
                <a:spLocks noChangeShapeType="1"/>
              </p:cNvSpPr>
              <p:nvPr/>
            </p:nvSpPr>
            <p:spPr bwMode="auto">
              <a:xfrm flipH="1" flipV="1">
                <a:off x="1582" y="1736"/>
                <a:ext cx="28" cy="4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0" name="Line 154"/>
              <p:cNvSpPr>
                <a:spLocks noChangeShapeType="1"/>
              </p:cNvSpPr>
              <p:nvPr/>
            </p:nvSpPr>
            <p:spPr bwMode="auto">
              <a:xfrm flipV="1">
                <a:off x="1646" y="1732"/>
                <a:ext cx="0" cy="56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1" name="Line 155"/>
              <p:cNvSpPr>
                <a:spLocks noChangeShapeType="1"/>
              </p:cNvSpPr>
              <p:nvPr/>
            </p:nvSpPr>
            <p:spPr bwMode="auto">
              <a:xfrm flipV="1">
                <a:off x="1664" y="1766"/>
                <a:ext cx="48" cy="34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2" name="Line 156"/>
              <p:cNvSpPr>
                <a:spLocks noChangeShapeType="1"/>
              </p:cNvSpPr>
              <p:nvPr/>
            </p:nvSpPr>
            <p:spPr bwMode="auto">
              <a:xfrm flipV="1">
                <a:off x="1674" y="1832"/>
                <a:ext cx="62" cy="2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8223" name="Line 157"/>
              <p:cNvSpPr>
                <a:spLocks noChangeShapeType="1"/>
              </p:cNvSpPr>
              <p:nvPr/>
            </p:nvSpPr>
            <p:spPr bwMode="auto">
              <a:xfrm>
                <a:off x="1668" y="1862"/>
                <a:ext cx="72" cy="18"/>
              </a:xfrm>
              <a:prstGeom prst="line">
                <a:avLst/>
              </a:prstGeom>
              <a:noFill/>
              <a:ln w="22225">
                <a:solidFill>
                  <a:srgbClr val="993300"/>
                </a:solidFill>
                <a:round/>
                <a:headEnd type="none" w="sm" len="sm"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</p:grpSp>
      </p:grpSp>
      <p:pic>
        <p:nvPicPr>
          <p:cNvPr id="164" name="Picture 2" descr="http://sensing.medusa-online.com/sensing/images/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545" y="2017532"/>
            <a:ext cx="3099997" cy="21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08038AC-C156-69E6-2E7A-43240627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254A4-A49E-CC9D-7537-7339BE6D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30AB-0F76-4F0F-9A8C-4EEAD2CC69C0}" type="datetime1">
              <a:rPr lang="nl-NL" smtClean="0"/>
              <a:t>10-3-2026</a:t>
            </a:fld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92970-C965-4715-F02B-FB620880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806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wolk, gras, landschap&#10;&#10;Door AI gegenereerde inhoud is mogelijk onjuist.">
            <a:extLst>
              <a:ext uri="{FF2B5EF4-FFF2-40B4-BE49-F238E27FC236}">
                <a16:creationId xmlns:a16="http://schemas.microsoft.com/office/drawing/2014/main" id="{CDBD4AF0-8CD0-5D98-0F1E-72D7640241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22463" y="304858"/>
            <a:ext cx="7820728" cy="1045476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>Voorbeeld projecten: Bodemopbouw </a:t>
            </a:r>
            <a:r>
              <a:rPr lang="nl-NL" b="1" dirty="0" err="1"/>
              <a:t>Peizerdiep</a:t>
            </a:r>
            <a:endParaRPr lang="nl-NL" sz="2700" b="1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D3FFC6-0284-4F3E-C734-BC792F35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FF4FD6-F23C-5BD9-5DCD-B56F80D2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14</a:t>
            </a:fld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7FB01F-9D5D-EB05-416C-68450594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1B48-BF07-41AE-9461-575E2409B5BF}" type="datetime1">
              <a:rPr lang="nl-NL" smtClean="0"/>
              <a:t>10-3-2026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3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2DD98-27AD-E1D0-7B97-E2DEEDE0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255" y="391049"/>
            <a:ext cx="8084127" cy="731169"/>
          </a:xfrm>
        </p:spPr>
        <p:txBody>
          <a:bodyPr>
            <a:normAutofit/>
          </a:bodyPr>
          <a:lstStyle/>
          <a:p>
            <a:r>
              <a:rPr lang="nl-NL" b="1" dirty="0"/>
              <a:t>natuurlijke herinrichting </a:t>
            </a:r>
            <a:r>
              <a:rPr lang="nl-NL" b="1" dirty="0" err="1"/>
              <a:t>Peizerdiep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17D0B1-9A20-CAB6-6BA9-CF0A40F1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D359-FDF3-463C-AE3F-8E8B7EFE7B89}" type="datetime1">
              <a:rPr lang="nl-NL" smtClean="0"/>
              <a:t>10-3-2026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EA28587-3FB1-A3AB-5EBC-0AB5F192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1E0786-990C-834D-B36A-D00D5C2E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15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BBF6930-2EC9-7937-D500-D61FA3AFF449}"/>
              </a:ext>
            </a:extLst>
          </p:cNvPr>
          <p:cNvSpPr txBox="1"/>
          <p:nvPr/>
        </p:nvSpPr>
        <p:spPr>
          <a:xfrm>
            <a:off x="678873" y="1645265"/>
            <a:ext cx="74745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sz="2400" b="1" dirty="0"/>
              <a:t>Maatregelen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Hermeandering</a:t>
            </a:r>
            <a:r>
              <a:rPr lang="nl-NL" sz="2400" dirty="0"/>
              <a:t> beek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Kades verwijderen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Waterpeil verhogen → moerasvorming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Nieuwe kades bij woningen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Sloten dempen / plaggen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Houtwallen en groenstructuur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buNone/>
            </a:pPr>
            <a:r>
              <a:rPr lang="nl-NL" sz="2400" b="1" dirty="0"/>
              <a:t>Waarom geofysisch bodemonderzoek?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Archeologie (waarden)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Hydrologie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Ecologie (inrichting)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Grondstromen (plaggen)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C05FC0D-FC24-992E-8B73-CEFFA2EF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5" y="2804263"/>
            <a:ext cx="3543381" cy="3552087"/>
          </a:xfrm>
          <a:prstGeom prst="rect">
            <a:avLst/>
          </a:prstGeom>
        </p:spPr>
      </p:pic>
      <p:pic>
        <p:nvPicPr>
          <p:cNvPr id="8" name="Picture 2" descr="Nieuws Peizerdiep | Noordwest - provincie Drenthe">
            <a:extLst>
              <a:ext uri="{FF2B5EF4-FFF2-40B4-BE49-F238E27FC236}">
                <a16:creationId xmlns:a16="http://schemas.microsoft.com/office/drawing/2014/main" id="{491E9505-9707-FFDF-0AA5-31D8F765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1200" y="1470480"/>
            <a:ext cx="3759200" cy="26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0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6A663-0535-ED22-DACB-73DB1C9A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726" y="164766"/>
            <a:ext cx="5402179" cy="1325563"/>
          </a:xfrm>
        </p:spPr>
        <p:txBody>
          <a:bodyPr/>
          <a:lstStyle/>
          <a:p>
            <a:r>
              <a:rPr lang="nl-NL" dirty="0"/>
              <a:t>Onderzoeksvragen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526D2-E5B3-F761-F4D1-024E44C75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02" y="1747671"/>
            <a:ext cx="9710943" cy="4140511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nl-NL" dirty="0"/>
              <a:t>Geroerde grond, oude beeklopen</a:t>
            </a:r>
          </a:p>
          <a:p>
            <a:r>
              <a:rPr lang="en-GB" dirty="0" err="1"/>
              <a:t>Lutum</a:t>
            </a:r>
            <a:r>
              <a:rPr lang="en-GB" dirty="0"/>
              <a:t>/</a:t>
            </a:r>
            <a:r>
              <a:rPr lang="en-GB" dirty="0" err="1"/>
              <a:t>klei</a:t>
            </a:r>
            <a:r>
              <a:rPr lang="en-GB" dirty="0"/>
              <a:t> </a:t>
            </a:r>
            <a:r>
              <a:rPr lang="en-GB" dirty="0" err="1"/>
              <a:t>kaart</a:t>
            </a:r>
            <a:endParaRPr lang="en-GB" dirty="0"/>
          </a:p>
          <a:p>
            <a:r>
              <a:rPr lang="nl-NL" dirty="0"/>
              <a:t>Drainagebuizen</a:t>
            </a:r>
            <a:endParaRPr lang="en-GB" dirty="0"/>
          </a:p>
          <a:p>
            <a:r>
              <a:rPr lang="en-GB" dirty="0" err="1"/>
              <a:t>Veendikte</a:t>
            </a:r>
            <a:r>
              <a:rPr lang="en-GB" dirty="0"/>
              <a:t> </a:t>
            </a:r>
          </a:p>
          <a:p>
            <a:r>
              <a:rPr lang="nl-NL" dirty="0"/>
              <a:t>Veenterpen  </a:t>
            </a:r>
          </a:p>
          <a:p>
            <a:r>
              <a:rPr lang="nl-NL" dirty="0" err="1"/>
              <a:t>Zandopduikingen</a:t>
            </a:r>
            <a:r>
              <a:rPr lang="nl-NL" dirty="0"/>
              <a:t> (dekzandkopjes) </a:t>
            </a:r>
          </a:p>
          <a:p>
            <a:r>
              <a:rPr lang="nl-NL" dirty="0"/>
              <a:t>Bovenkant keileem (indien aanwezig)</a:t>
            </a:r>
          </a:p>
          <a:p>
            <a:r>
              <a:rPr lang="nl-NL" dirty="0"/>
              <a:t>Bovenkant Peelo formatie (</a:t>
            </a:r>
            <a:r>
              <a:rPr lang="nl-NL" dirty="0" err="1"/>
              <a:t>potklei</a:t>
            </a:r>
            <a:r>
              <a:rPr lang="nl-NL" dirty="0"/>
              <a:t>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3A6D1-5F2C-53B3-DF18-9DBD59929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0E91-CB79-4C68-9635-D980C69EFB94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CA7C5-7DF8-7702-F2FB-72FD1F7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6FFEE-EC00-D55B-66DD-24AB6E38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16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9A291-2DF2-95C6-8ABE-B6AAA8BDAB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5908" y="1526670"/>
            <a:ext cx="6256091" cy="54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28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8681-59DA-EDB9-5609-9ECF3FDA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0D2AF-B329-DDA7-EB4C-0341363A3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147E-CBA7-4AB4-830A-EA866BD64CEB}" type="datetime1">
              <a:rPr lang="nl-NL" smtClean="0"/>
              <a:t>10-3-2026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EE1B3-8877-09E5-C5D4-6D611FBC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944D5-535D-090D-C0EB-61E92A51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17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EFC1-031A-D1E2-D43B-AFE1B23061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535"/>
            <a:ext cx="12179969" cy="72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61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5CE5-8ECE-4B4A-6A5A-CB04CDE2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map of a river&#10;&#10;AI-generated content may be incorrect.">
            <a:extLst>
              <a:ext uri="{FF2B5EF4-FFF2-40B4-BE49-F238E27FC236}">
                <a16:creationId xmlns:a16="http://schemas.microsoft.com/office/drawing/2014/main" id="{20E4E03E-D2A8-970B-D69D-CAB68A748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684421" y="-25635"/>
            <a:ext cx="14357684" cy="6911100"/>
          </a:xfrm>
          <a:noFill/>
          <a:ln w="25400">
            <a:solidFill>
              <a:srgbClr val="FF000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E652-0470-C79D-543B-BF76EB30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9C4D-AE7B-421A-85A8-D80D71E03285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2DB4-8983-95A7-2AE8-1A3D62FD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9082-2802-4C9D-42CE-916E9BD0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18</a:t>
            </a:fld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3477DBF7-87A8-B72E-BAAC-6C4F3E45BB4B}"/>
              </a:ext>
            </a:extLst>
          </p:cNvPr>
          <p:cNvSpPr/>
          <p:nvPr/>
        </p:nvSpPr>
        <p:spPr>
          <a:xfrm>
            <a:off x="6509657" y="3099707"/>
            <a:ext cx="514350" cy="941614"/>
          </a:xfrm>
          <a:custGeom>
            <a:avLst/>
            <a:gdLst>
              <a:gd name="csX0" fmla="*/ 263979 w 514350"/>
              <a:gd name="csY0" fmla="*/ 2722 h 941614"/>
              <a:gd name="csX1" fmla="*/ 514350 w 514350"/>
              <a:gd name="csY1" fmla="*/ 0 h 941614"/>
              <a:gd name="csX2" fmla="*/ 511629 w 514350"/>
              <a:gd name="csY2" fmla="*/ 136072 h 941614"/>
              <a:gd name="csX3" fmla="*/ 435429 w 514350"/>
              <a:gd name="csY3" fmla="*/ 307522 h 941614"/>
              <a:gd name="csX4" fmla="*/ 359229 w 514350"/>
              <a:gd name="csY4" fmla="*/ 419100 h 941614"/>
              <a:gd name="csX5" fmla="*/ 231322 w 514350"/>
              <a:gd name="csY5" fmla="*/ 595993 h 941614"/>
              <a:gd name="csX6" fmla="*/ 179614 w 514350"/>
              <a:gd name="csY6" fmla="*/ 737507 h 941614"/>
              <a:gd name="csX7" fmla="*/ 174172 w 514350"/>
              <a:gd name="csY7" fmla="*/ 859972 h 941614"/>
              <a:gd name="csX8" fmla="*/ 155122 w 514350"/>
              <a:gd name="csY8" fmla="*/ 941614 h 941614"/>
              <a:gd name="csX9" fmla="*/ 0 w 514350"/>
              <a:gd name="csY9" fmla="*/ 930729 h 941614"/>
              <a:gd name="csX10" fmla="*/ 35379 w 514350"/>
              <a:gd name="csY10" fmla="*/ 745672 h 941614"/>
              <a:gd name="csX11" fmla="*/ 16329 w 514350"/>
              <a:gd name="csY11" fmla="*/ 566057 h 941614"/>
              <a:gd name="csX12" fmla="*/ 21772 w 514350"/>
              <a:gd name="csY12" fmla="*/ 410936 h 941614"/>
              <a:gd name="csX13" fmla="*/ 54429 w 514350"/>
              <a:gd name="csY13" fmla="*/ 209550 h 941614"/>
              <a:gd name="csX14" fmla="*/ 155122 w 514350"/>
              <a:gd name="csY14" fmla="*/ 87086 h 941614"/>
              <a:gd name="csX15" fmla="*/ 263979 w 514350"/>
              <a:gd name="csY15" fmla="*/ 2722 h 941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514350" h="941614">
                <a:moveTo>
                  <a:pt x="263979" y="2722"/>
                </a:moveTo>
                <a:lnTo>
                  <a:pt x="514350" y="0"/>
                </a:lnTo>
                <a:lnTo>
                  <a:pt x="511629" y="136072"/>
                </a:lnTo>
                <a:lnTo>
                  <a:pt x="435429" y="307522"/>
                </a:lnTo>
                <a:lnTo>
                  <a:pt x="359229" y="419100"/>
                </a:lnTo>
                <a:lnTo>
                  <a:pt x="231322" y="595993"/>
                </a:lnTo>
                <a:lnTo>
                  <a:pt x="179614" y="737507"/>
                </a:lnTo>
                <a:lnTo>
                  <a:pt x="174172" y="859972"/>
                </a:lnTo>
                <a:lnTo>
                  <a:pt x="155122" y="941614"/>
                </a:lnTo>
                <a:lnTo>
                  <a:pt x="0" y="930729"/>
                </a:lnTo>
                <a:lnTo>
                  <a:pt x="35379" y="745672"/>
                </a:lnTo>
                <a:lnTo>
                  <a:pt x="16329" y="566057"/>
                </a:lnTo>
                <a:lnTo>
                  <a:pt x="21772" y="410936"/>
                </a:lnTo>
                <a:lnTo>
                  <a:pt x="54429" y="209550"/>
                </a:lnTo>
                <a:lnTo>
                  <a:pt x="155122" y="87086"/>
                </a:lnTo>
                <a:lnTo>
                  <a:pt x="263979" y="2722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C2B5FA3B-977B-8BC1-12D2-325AC8CE677C}"/>
              </a:ext>
            </a:extLst>
          </p:cNvPr>
          <p:cNvSpPr/>
          <p:nvPr/>
        </p:nvSpPr>
        <p:spPr>
          <a:xfrm>
            <a:off x="7747083" y="1066304"/>
            <a:ext cx="589743" cy="1131830"/>
          </a:xfrm>
          <a:custGeom>
            <a:avLst/>
            <a:gdLst>
              <a:gd name="csX0" fmla="*/ 208495 w 589743"/>
              <a:gd name="csY0" fmla="*/ 0 h 1131830"/>
              <a:gd name="csX1" fmla="*/ 205516 w 589743"/>
              <a:gd name="csY1" fmla="*/ 77441 h 1131830"/>
              <a:gd name="csX2" fmla="*/ 107226 w 589743"/>
              <a:gd name="csY2" fmla="*/ 83398 h 1131830"/>
              <a:gd name="csX3" fmla="*/ 0 w 589743"/>
              <a:gd name="csY3" fmla="*/ 312742 h 1131830"/>
              <a:gd name="csX4" fmla="*/ 128075 w 589743"/>
              <a:gd name="csY4" fmla="*/ 381248 h 1131830"/>
              <a:gd name="csX5" fmla="*/ 101269 w 589743"/>
              <a:gd name="csY5" fmla="*/ 497409 h 1131830"/>
              <a:gd name="csX6" fmla="*/ 20849 w 589743"/>
              <a:gd name="csY6" fmla="*/ 691012 h 1131830"/>
              <a:gd name="csX7" fmla="*/ 41699 w 589743"/>
              <a:gd name="csY7" fmla="*/ 762496 h 1131830"/>
              <a:gd name="csX8" fmla="*/ 131054 w 589743"/>
              <a:gd name="csY8" fmla="*/ 926314 h 1131830"/>
              <a:gd name="csX9" fmla="*/ 139989 w 589743"/>
              <a:gd name="csY9" fmla="*/ 1027583 h 1131830"/>
              <a:gd name="csX10" fmla="*/ 178710 w 589743"/>
              <a:gd name="csY10" fmla="*/ 1131830 h 1131830"/>
              <a:gd name="csX11" fmla="*/ 405076 w 589743"/>
              <a:gd name="csY11" fmla="*/ 1030561 h 1131830"/>
              <a:gd name="csX12" fmla="*/ 396140 w 589743"/>
              <a:gd name="csY12" fmla="*/ 962056 h 1131830"/>
              <a:gd name="csX13" fmla="*/ 345506 w 589743"/>
              <a:gd name="csY13" fmla="*/ 807174 h 1131830"/>
              <a:gd name="csX14" fmla="*/ 360398 w 589743"/>
              <a:gd name="csY14" fmla="*/ 676119 h 1131830"/>
              <a:gd name="csX15" fmla="*/ 348484 w 589743"/>
              <a:gd name="csY15" fmla="*/ 527194 h 1131830"/>
              <a:gd name="csX16" fmla="*/ 363377 w 589743"/>
              <a:gd name="csY16" fmla="*/ 414011 h 1131830"/>
              <a:gd name="csX17" fmla="*/ 390183 w 589743"/>
              <a:gd name="csY17" fmla="*/ 285936 h 1131830"/>
              <a:gd name="csX18" fmla="*/ 384226 w 589743"/>
              <a:gd name="csY18" fmla="*/ 184667 h 1131830"/>
              <a:gd name="csX19" fmla="*/ 440818 w 589743"/>
              <a:gd name="csY19" fmla="*/ 151903 h 1131830"/>
              <a:gd name="csX20" fmla="*/ 559958 w 589743"/>
              <a:gd name="csY20" fmla="*/ 148925 h 1131830"/>
              <a:gd name="csX21" fmla="*/ 589743 w 589743"/>
              <a:gd name="csY21" fmla="*/ 86376 h 1131830"/>
              <a:gd name="csX22" fmla="*/ 577829 w 589743"/>
              <a:gd name="csY22" fmla="*/ 41699 h 1131830"/>
              <a:gd name="csX23" fmla="*/ 324656 w 589743"/>
              <a:gd name="csY23" fmla="*/ 44677 h 1131830"/>
              <a:gd name="csX24" fmla="*/ 208495 w 589743"/>
              <a:gd name="csY24" fmla="*/ 0 h 11318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89743" h="1131830">
                <a:moveTo>
                  <a:pt x="208495" y="0"/>
                </a:moveTo>
                <a:lnTo>
                  <a:pt x="205516" y="77441"/>
                </a:lnTo>
                <a:lnTo>
                  <a:pt x="107226" y="83398"/>
                </a:lnTo>
                <a:lnTo>
                  <a:pt x="0" y="312742"/>
                </a:lnTo>
                <a:lnTo>
                  <a:pt x="128075" y="381248"/>
                </a:lnTo>
                <a:lnTo>
                  <a:pt x="101269" y="497409"/>
                </a:lnTo>
                <a:lnTo>
                  <a:pt x="20849" y="691012"/>
                </a:lnTo>
                <a:lnTo>
                  <a:pt x="41699" y="762496"/>
                </a:lnTo>
                <a:lnTo>
                  <a:pt x="131054" y="926314"/>
                </a:lnTo>
                <a:lnTo>
                  <a:pt x="139989" y="1027583"/>
                </a:lnTo>
                <a:lnTo>
                  <a:pt x="178710" y="1131830"/>
                </a:lnTo>
                <a:lnTo>
                  <a:pt x="405076" y="1030561"/>
                </a:lnTo>
                <a:lnTo>
                  <a:pt x="396140" y="962056"/>
                </a:lnTo>
                <a:lnTo>
                  <a:pt x="345506" y="807174"/>
                </a:lnTo>
                <a:lnTo>
                  <a:pt x="360398" y="676119"/>
                </a:lnTo>
                <a:lnTo>
                  <a:pt x="348484" y="527194"/>
                </a:lnTo>
                <a:lnTo>
                  <a:pt x="363377" y="414011"/>
                </a:lnTo>
                <a:lnTo>
                  <a:pt x="390183" y="285936"/>
                </a:lnTo>
                <a:lnTo>
                  <a:pt x="384226" y="184667"/>
                </a:lnTo>
                <a:lnTo>
                  <a:pt x="440818" y="151903"/>
                </a:lnTo>
                <a:lnTo>
                  <a:pt x="559958" y="148925"/>
                </a:lnTo>
                <a:lnTo>
                  <a:pt x="589743" y="86376"/>
                </a:lnTo>
                <a:lnTo>
                  <a:pt x="577829" y="41699"/>
                </a:lnTo>
                <a:lnTo>
                  <a:pt x="324656" y="44677"/>
                </a:lnTo>
                <a:lnTo>
                  <a:pt x="208495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6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A colorful map of a city&#10;&#10;AI-generated content may be incorrect.">
            <a:extLst>
              <a:ext uri="{FF2B5EF4-FFF2-40B4-BE49-F238E27FC236}">
                <a16:creationId xmlns:a16="http://schemas.microsoft.com/office/drawing/2014/main" id="{C1E37595-23CC-11EC-B464-CD3BDDC8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702336"/>
          </a:xfrm>
        </p:spPr>
      </p:pic>
      <p:pic>
        <p:nvPicPr>
          <p:cNvPr id="31" name="Picture 30" descr="A colorful map of a city&#10;&#10;AI-generated content may be incorrect.">
            <a:extLst>
              <a:ext uri="{FF2B5EF4-FFF2-40B4-BE49-F238E27FC236}">
                <a16:creationId xmlns:a16="http://schemas.microsoft.com/office/drawing/2014/main" id="{11DFE761-3B18-71A4-C645-3355D58B6B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19" y="-73132"/>
            <a:ext cx="12281438" cy="7848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2E49C-DE8B-868F-542B-14B4BEDD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A60A-1F6B-41C7-93C7-45EE10FA7499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CF0BD-C7FC-7F98-D39C-EBC36618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77ADB-D288-7E42-96DE-D6900D41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19</a:t>
            </a:fld>
            <a:endParaRPr lang="nl-N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92D7B9-D6F0-53FE-8225-BFE42A222241}"/>
              </a:ext>
            </a:extLst>
          </p:cNvPr>
          <p:cNvSpPr txBox="1"/>
          <p:nvPr/>
        </p:nvSpPr>
        <p:spPr>
          <a:xfrm>
            <a:off x="3252744" y="4473575"/>
            <a:ext cx="86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Roden</a:t>
            </a:r>
            <a:endParaRPr lang="en-GB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267B8E-B2CA-A072-DA19-E5FB3EEC41B5}"/>
              </a:ext>
            </a:extLst>
          </p:cNvPr>
          <p:cNvSpPr txBox="1"/>
          <p:nvPr/>
        </p:nvSpPr>
        <p:spPr>
          <a:xfrm>
            <a:off x="1176594" y="2882076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Leek</a:t>
            </a:r>
            <a:endParaRPr lang="en-GB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4D3265-3D35-0CF3-6056-DFE1059EE11D}"/>
              </a:ext>
            </a:extLst>
          </p:cNvPr>
          <p:cNvSpPr txBox="1"/>
          <p:nvPr/>
        </p:nvSpPr>
        <p:spPr>
          <a:xfrm>
            <a:off x="9332567" y="196850"/>
            <a:ext cx="1299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Groningen</a:t>
            </a:r>
            <a:endParaRPr lang="en-GB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A688E2-4861-312D-D18E-C3772BBA66EE}"/>
              </a:ext>
            </a:extLst>
          </p:cNvPr>
          <p:cNvSpPr txBox="1"/>
          <p:nvPr/>
        </p:nvSpPr>
        <p:spPr>
          <a:xfrm>
            <a:off x="10978206" y="1931883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Hondsrug</a:t>
            </a:r>
            <a:endParaRPr lang="en-GB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54237-54F5-6B90-7032-004604F7B144}"/>
              </a:ext>
            </a:extLst>
          </p:cNvPr>
          <p:cNvSpPr txBox="1"/>
          <p:nvPr/>
        </p:nvSpPr>
        <p:spPr>
          <a:xfrm>
            <a:off x="6395994" y="3851168"/>
            <a:ext cx="73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Peize</a:t>
            </a:r>
            <a:endParaRPr lang="en-GB" sz="20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FE4029-A2D2-FCE5-0772-42AAB2274CF5}"/>
              </a:ext>
            </a:extLst>
          </p:cNvPr>
          <p:cNvSpPr txBox="1"/>
          <p:nvPr/>
        </p:nvSpPr>
        <p:spPr>
          <a:xfrm>
            <a:off x="4995081" y="404547"/>
            <a:ext cx="25418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3600" b="1" dirty="0"/>
              <a:t>Bodemkaart</a:t>
            </a:r>
          </a:p>
        </p:txBody>
      </p:sp>
    </p:spTree>
    <p:extLst>
      <p:ext uri="{BB962C8B-B14F-4D97-AF65-F5344CB8AC3E}">
        <p14:creationId xmlns:p14="http://schemas.microsoft.com/office/powerpoint/2010/main" val="34895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A2C521-55FF-31ED-EB05-EF1A4902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432" y="99558"/>
            <a:ext cx="9088139" cy="1325563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Waarom</a:t>
            </a:r>
            <a:r>
              <a:rPr lang="en-US" sz="3600" b="1" dirty="0"/>
              <a:t> </a:t>
            </a:r>
            <a:r>
              <a:rPr lang="en-US" sz="3600" b="1" dirty="0" err="1"/>
              <a:t>Geofysica</a:t>
            </a:r>
            <a:r>
              <a:rPr lang="en-US" sz="3600" b="1" dirty="0"/>
              <a:t> </a:t>
            </a:r>
            <a:r>
              <a:rPr lang="en-US" sz="3600" b="1" dirty="0" err="1"/>
              <a:t>voor</a:t>
            </a:r>
            <a:r>
              <a:rPr lang="en-US" sz="3600" b="1" dirty="0"/>
              <a:t> </a:t>
            </a:r>
            <a:r>
              <a:rPr lang="en-US" sz="3600" b="1" dirty="0" err="1"/>
              <a:t>bodem</a:t>
            </a:r>
            <a:r>
              <a:rPr lang="en-US" sz="3600" b="1" dirty="0"/>
              <a:t> en </a:t>
            </a:r>
            <a:r>
              <a:rPr lang="en-US" sz="3600" b="1" dirty="0" err="1"/>
              <a:t>archeologie</a:t>
            </a:r>
            <a:endParaRPr lang="en-US" sz="3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48F3C5-1E98-7BF4-8BB0-B6926667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71" y="1794328"/>
            <a:ext cx="6232071" cy="438875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Geofysisch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ruimtelijk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, continue </a:t>
            </a:r>
            <a:r>
              <a:rPr lang="en-US" dirty="0" err="1"/>
              <a:t>beeld</a:t>
            </a:r>
            <a:r>
              <a:rPr lang="en-US" dirty="0"/>
              <a:t> van </a:t>
            </a:r>
            <a:r>
              <a:rPr lang="en-US" dirty="0" err="1"/>
              <a:t>bodem</a:t>
            </a:r>
            <a:r>
              <a:rPr lang="en-US" dirty="0"/>
              <a:t> en </a:t>
            </a:r>
            <a:r>
              <a:rPr lang="en-US" dirty="0" err="1"/>
              <a:t>begraven</a:t>
            </a:r>
            <a:r>
              <a:rPr lang="en-US" dirty="0"/>
              <a:t> </a:t>
            </a:r>
            <a:r>
              <a:rPr lang="en-US" dirty="0" err="1"/>
              <a:t>landschap</a:t>
            </a:r>
            <a:endParaRPr lang="en-US" dirty="0"/>
          </a:p>
          <a:p>
            <a:r>
              <a:rPr lang="en-US" dirty="0" err="1"/>
              <a:t>Paleolandschap</a:t>
            </a:r>
            <a:r>
              <a:rPr lang="en-US" dirty="0"/>
              <a:t> </a:t>
            </a:r>
            <a:r>
              <a:rPr lang="en-US" dirty="0" err="1"/>
              <a:t>stuurt</a:t>
            </a:r>
            <a:r>
              <a:rPr lang="en-US" dirty="0"/>
              <a:t> </a:t>
            </a:r>
            <a:r>
              <a:rPr lang="en-US" dirty="0" err="1"/>
              <a:t>archeologie</a:t>
            </a:r>
            <a:endParaRPr lang="en-US" dirty="0"/>
          </a:p>
          <a:p>
            <a:pPr lvl="1"/>
            <a:r>
              <a:rPr lang="en-US" sz="1600" dirty="0" err="1"/>
              <a:t>Dekzandruggen</a:t>
            </a:r>
            <a:endParaRPr lang="en-US" sz="1600" dirty="0"/>
          </a:p>
          <a:p>
            <a:pPr lvl="1"/>
            <a:r>
              <a:rPr lang="en-US" sz="1600" dirty="0" err="1"/>
              <a:t>Kronkelwaarden</a:t>
            </a:r>
            <a:endParaRPr lang="en-US" sz="1600" dirty="0"/>
          </a:p>
          <a:p>
            <a:pPr lvl="1"/>
            <a:r>
              <a:rPr lang="en-US" sz="1600" dirty="0" err="1"/>
              <a:t>Beekdalen</a:t>
            </a:r>
            <a:endParaRPr lang="en-US" sz="1600" dirty="0"/>
          </a:p>
          <a:p>
            <a:pPr lvl="1"/>
            <a:r>
              <a:rPr lang="en-US" sz="1600" dirty="0" err="1"/>
              <a:t>Geulen</a:t>
            </a:r>
            <a:endParaRPr lang="en-US" sz="1600" dirty="0"/>
          </a:p>
          <a:p>
            <a:pPr lvl="1"/>
            <a:r>
              <a:rPr lang="en-US" sz="1600" dirty="0"/>
              <a:t>Veen (</a:t>
            </a:r>
            <a:r>
              <a:rPr lang="en-US" sz="1600" dirty="0" err="1"/>
              <a:t>moeilijk</a:t>
            </a:r>
            <a:r>
              <a:rPr lang="en-US" sz="1600" dirty="0"/>
              <a:t> </a:t>
            </a:r>
            <a:r>
              <a:rPr lang="en-US" sz="1600" dirty="0" err="1"/>
              <a:t>toegankelijk</a:t>
            </a:r>
            <a:r>
              <a:rPr lang="en-US" sz="1600" dirty="0"/>
              <a:t>)</a:t>
            </a:r>
          </a:p>
          <a:p>
            <a:r>
              <a:rPr lang="en-US" dirty="0" err="1"/>
              <a:t>Archeologische</a:t>
            </a:r>
            <a:r>
              <a:rPr lang="en-US" dirty="0"/>
              <a:t> </a:t>
            </a:r>
            <a:r>
              <a:rPr lang="en-US" dirty="0" err="1"/>
              <a:t>structuren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verkaveling</a:t>
            </a:r>
            <a:r>
              <a:rPr lang="en-US" sz="1600" dirty="0"/>
              <a:t>, </a:t>
            </a:r>
            <a:r>
              <a:rPr lang="en-US" sz="1600" dirty="0" err="1"/>
              <a:t>funderingen</a:t>
            </a:r>
            <a:r>
              <a:rPr lang="en-US" sz="1600" dirty="0"/>
              <a:t>, </a:t>
            </a:r>
            <a:r>
              <a:rPr lang="en-US" sz="1600" dirty="0" err="1"/>
              <a:t>uitbraaksporen</a:t>
            </a:r>
            <a:r>
              <a:rPr lang="en-US" sz="1600" dirty="0"/>
              <a:t>, </a:t>
            </a:r>
            <a:r>
              <a:rPr lang="en-US" sz="1600" dirty="0" err="1"/>
              <a:t>greppels,vloerlagen</a:t>
            </a:r>
            <a:r>
              <a:rPr lang="en-US" sz="1600" dirty="0"/>
              <a:t> etc.)</a:t>
            </a:r>
          </a:p>
          <a:p>
            <a:r>
              <a:rPr lang="en-US" dirty="0" err="1"/>
              <a:t>Geofysica</a:t>
            </a:r>
            <a:r>
              <a:rPr lang="en-US" dirty="0"/>
              <a:t> </a:t>
            </a:r>
            <a:r>
              <a:rPr lang="en-US" dirty="0" err="1"/>
              <a:t>helpt</a:t>
            </a:r>
            <a:r>
              <a:rPr lang="en-US" dirty="0"/>
              <a:t> om het </a:t>
            </a:r>
            <a:r>
              <a:rPr lang="en-US" dirty="0" err="1"/>
              <a:t>verborgen</a:t>
            </a:r>
            <a:r>
              <a:rPr lang="en-US" dirty="0"/>
              <a:t> </a:t>
            </a:r>
            <a:r>
              <a:rPr lang="en-US" dirty="0" err="1"/>
              <a:t>landschap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te </a:t>
            </a:r>
            <a:r>
              <a:rPr lang="en-US" dirty="0" err="1"/>
              <a:t>maken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B0632-E57C-2FDA-BB06-7959C119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24B3D3-77A0-4932-9365-6F95D3387D1D}" type="datetime1">
              <a:rPr lang="nl-NL" smtClean="0"/>
              <a:t>10-3-2026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77D61-75E7-7DA4-65F0-FF8619EB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NBV </a:t>
            </a:r>
            <a:r>
              <a:rPr lang="en-US" dirty="0" err="1"/>
              <a:t>Themadag</a:t>
            </a:r>
            <a:r>
              <a:rPr lang="en-US" dirty="0"/>
              <a:t> Bodem en </a:t>
            </a:r>
            <a:r>
              <a:rPr lang="en-US" dirty="0" err="1"/>
              <a:t>archeologie</a:t>
            </a:r>
            <a:r>
              <a:rPr lang="en-US" dirty="0"/>
              <a:t>: </a:t>
            </a:r>
            <a:r>
              <a:rPr lang="en-US" dirty="0" err="1"/>
              <a:t>geofysische</a:t>
            </a:r>
            <a:r>
              <a:rPr lang="en-US" dirty="0"/>
              <a:t> </a:t>
            </a:r>
            <a:r>
              <a:rPr lang="en-US" dirty="0" err="1"/>
              <a:t>kartering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9611E-6533-2287-289A-7E995F86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6D5394-0420-9848-82CA-07FEEC1203A0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0EF5189-CAA9-A274-932E-5468F06AC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52" y="1609270"/>
            <a:ext cx="5933848" cy="4747079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49626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9599-ED49-FD17-4F94-5B3D442C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12199"/>
            <a:ext cx="3429000" cy="1325563"/>
          </a:xfrm>
        </p:spPr>
        <p:txBody>
          <a:bodyPr/>
          <a:lstStyle/>
          <a:p>
            <a:r>
              <a:rPr lang="nl-NL" b="1" dirty="0"/>
              <a:t>meetlijnen</a:t>
            </a:r>
            <a:endParaRPr lang="en-GB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7FFB09-15E1-1446-36B1-A12A7DED6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841" y="1209800"/>
            <a:ext cx="4924926" cy="514654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7B486-C3A2-91A2-AAE5-3202B69C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A28-CA10-4575-92C4-2AC862B1C9C5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48770-269E-116D-BD21-CFA5603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A7E0E-6A0F-59DB-E1DB-67DF4D67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20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47A35B-E493-1CC7-FA4E-52D3E98F70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45" y="1209800"/>
            <a:ext cx="5720382" cy="51230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1A7D96E-E62E-60BB-5016-40EB510DA66F}"/>
              </a:ext>
            </a:extLst>
          </p:cNvPr>
          <p:cNvSpPr txBox="1">
            <a:spLocks/>
          </p:cNvSpPr>
          <p:nvPr/>
        </p:nvSpPr>
        <p:spPr>
          <a:xfrm>
            <a:off x="7004594" y="1148097"/>
            <a:ext cx="1285374" cy="711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>
                <a:solidFill>
                  <a:srgbClr val="FFFF00"/>
                </a:solidFill>
              </a:rPr>
              <a:t>Zuid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62517-4DEF-5E13-7DD0-C2E6626E5BB9}"/>
              </a:ext>
            </a:extLst>
          </p:cNvPr>
          <p:cNvSpPr txBox="1">
            <a:spLocks/>
          </p:cNvSpPr>
          <p:nvPr/>
        </p:nvSpPr>
        <p:spPr>
          <a:xfrm>
            <a:off x="490709" y="1186280"/>
            <a:ext cx="1285374" cy="711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>
                <a:solidFill>
                  <a:srgbClr val="FFFF00"/>
                </a:solidFill>
              </a:rPr>
              <a:t>Noord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85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EAE00-740B-8DA6-5A03-0BDF1819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518" y="152567"/>
            <a:ext cx="2594810" cy="1325563"/>
          </a:xfrm>
        </p:spPr>
        <p:txBody>
          <a:bodyPr>
            <a:normAutofit/>
          </a:bodyPr>
          <a:lstStyle/>
          <a:p>
            <a:r>
              <a:rPr lang="nl-NL" sz="2400" b="1" dirty="0"/>
              <a:t>radarvoorbeelden</a:t>
            </a:r>
            <a:endParaRPr lang="en-GB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0AD78-7FDB-E13D-0BD6-649AC62C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3CDF-9A6B-40AC-8ED6-003DE2C0F923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D8112-1F68-4426-0912-7EF2C97C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E3BB-4D56-7320-6F49-8F061FF3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21</a:t>
            </a:fld>
            <a:endParaRPr lang="nl-NL"/>
          </a:p>
        </p:txBody>
      </p:sp>
      <p:pic>
        <p:nvPicPr>
          <p:cNvPr id="18" name="Picture 17" descr="A close-up of a graph&#10;&#10;AI-generated content may be incorrect.">
            <a:extLst>
              <a:ext uri="{FF2B5EF4-FFF2-40B4-BE49-F238E27FC236}">
                <a16:creationId xmlns:a16="http://schemas.microsoft.com/office/drawing/2014/main" id="{B7ECA727-A90C-7E03-798C-2F69EFE7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33" y="2440168"/>
            <a:ext cx="9294461" cy="2675291"/>
          </a:xfrm>
          <a:prstGeom prst="rect">
            <a:avLst/>
          </a:prstGeom>
        </p:spPr>
      </p:pic>
      <p:pic>
        <p:nvPicPr>
          <p:cNvPr id="9" name="Content Placeholder 21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8D244C4F-B751-0091-72F3-05AA43A3A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248" y="33346"/>
            <a:ext cx="8761060" cy="2336580"/>
          </a:xfrm>
        </p:spPr>
      </p:pic>
      <p:pic>
        <p:nvPicPr>
          <p:cNvPr id="24" name="Picture 23" descr="A graph of a curve&#10;&#10;AI-generated content may be incorrect.">
            <a:extLst>
              <a:ext uri="{FF2B5EF4-FFF2-40B4-BE49-F238E27FC236}">
                <a16:creationId xmlns:a16="http://schemas.microsoft.com/office/drawing/2014/main" id="{578DADA2-EBE6-E2CB-87D4-D77AFB52E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31" y="4636264"/>
            <a:ext cx="8267634" cy="22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4DC2F-ACF2-08B2-1087-8CFB0903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4CF1-90FC-244B-9903-070E4DBF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518" y="152567"/>
            <a:ext cx="2594810" cy="1325563"/>
          </a:xfrm>
        </p:spPr>
        <p:txBody>
          <a:bodyPr>
            <a:normAutofit/>
          </a:bodyPr>
          <a:lstStyle/>
          <a:p>
            <a:r>
              <a:rPr lang="nl-NL" sz="2400" b="1" dirty="0"/>
              <a:t>radarvoorbeelden</a:t>
            </a:r>
            <a:endParaRPr lang="en-GB" sz="2400" b="1" dirty="0"/>
          </a:p>
        </p:txBody>
      </p:sp>
      <p:pic>
        <p:nvPicPr>
          <p:cNvPr id="8" name="Content Placeholder 7" descr="A graph of a curve&#10;&#10;AI-generated content may be incorrect.">
            <a:extLst>
              <a:ext uri="{FF2B5EF4-FFF2-40B4-BE49-F238E27FC236}">
                <a16:creationId xmlns:a16="http://schemas.microsoft.com/office/drawing/2014/main" id="{2E3C1963-E736-A23C-E467-4F44C3C1D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73" y="43108"/>
            <a:ext cx="8526379" cy="23384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AD4A8-2FAE-FE1B-53E5-74DDAE34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3CDF-9A6B-40AC-8ED6-003DE2C0F923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B6D71-AD83-70DA-991B-FE179041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7D12A-5F04-BD1B-DE0A-B7F91553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22</a:t>
            </a:fld>
            <a:endParaRPr lang="nl-NL"/>
          </a:p>
        </p:txBody>
      </p:sp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C2B15EDB-D7B4-5890-34D4-E5E631C1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10" y="1879897"/>
            <a:ext cx="8562774" cy="2699084"/>
          </a:xfrm>
          <a:prstGeom prst="rect">
            <a:avLst/>
          </a:prstGeom>
        </p:spPr>
      </p:pic>
      <p:pic>
        <p:nvPicPr>
          <p:cNvPr id="22" name="Picture 21" descr="A close-up of a graph&#10;&#10;AI-generated content may be incorrect.">
            <a:extLst>
              <a:ext uri="{FF2B5EF4-FFF2-40B4-BE49-F238E27FC236}">
                <a16:creationId xmlns:a16="http://schemas.microsoft.com/office/drawing/2014/main" id="{14D1FF2B-D2CE-4412-8C77-E16ED0BF2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33" y="4158916"/>
            <a:ext cx="8464120" cy="26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01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a field with cows&#10;&#10;AI-generated content may be incorrect.">
            <a:extLst>
              <a:ext uri="{FF2B5EF4-FFF2-40B4-BE49-F238E27FC236}">
                <a16:creationId xmlns:a16="http://schemas.microsoft.com/office/drawing/2014/main" id="{A9833AA2-3644-AE0D-9D5B-BD4070F0BC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6401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D22EBF-65F7-7DFD-5B9A-E116942D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279359"/>
            <a:ext cx="5257800" cy="1325563"/>
          </a:xfrm>
        </p:spPr>
        <p:txBody>
          <a:bodyPr/>
          <a:lstStyle/>
          <a:p>
            <a:r>
              <a:rPr lang="nl-NL" b="1" dirty="0">
                <a:solidFill>
                  <a:srgbClr val="FFFF00"/>
                </a:solidFill>
              </a:rPr>
              <a:t>Controle boringen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9ABF1-5909-FD0D-F233-21D433EC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85FF4-DE30-4AE9-9999-5C82A75F651A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743E6-7AF4-9025-F1DB-4F70B822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0EF63-9E1D-9490-8601-4EFA0BCA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529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2ECF2-788F-D8BF-71E8-C6DFF3AE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6471-BE46-4B3C-8E32-825E73FF0E41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7E93-4F1E-0682-1EF6-8839E2A1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170E-48D2-7305-CE3F-40AEFE85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24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6042C-E2C4-FAE5-8126-0D81596134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90" y="1532188"/>
            <a:ext cx="5446856" cy="5325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4D8BF-181B-AF0E-DBF3-78C87B8380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057" y="1532188"/>
            <a:ext cx="5682354" cy="5325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2BEC87-5D1D-BDD3-C8E7-E3BAC33F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71795"/>
            <a:ext cx="4924364" cy="855019"/>
          </a:xfrm>
        </p:spPr>
        <p:txBody>
          <a:bodyPr>
            <a:normAutofit/>
          </a:bodyPr>
          <a:lstStyle/>
          <a:p>
            <a:r>
              <a:rPr lang="nl-NL" b="1" dirty="0"/>
              <a:t>Klei/lutum gehalte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41328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A39F-2679-82EE-DF48-E7056AA0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824" y="103943"/>
            <a:ext cx="4572001" cy="1325563"/>
          </a:xfrm>
        </p:spPr>
        <p:txBody>
          <a:bodyPr/>
          <a:lstStyle/>
          <a:p>
            <a:r>
              <a:rPr lang="nl-NL" b="1" dirty="0"/>
              <a:t>Onderkant veen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B2C94-9A97-D814-A471-048A6058F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E219-8E8A-CCAB-C36D-595C1B7D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EF0B-B25A-496A-B572-C40355823F49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EE00-1A68-6C8D-25AB-4ACA7D7E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72ED9-1387-3BAE-4634-85825CCF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25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564A13-8BD3-506B-B16C-480AC7826C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613" y="1429506"/>
            <a:ext cx="5743387" cy="5404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D1618-F3E5-96E6-42FD-86FB094D50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9055" y="1429506"/>
            <a:ext cx="7743239" cy="54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1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B425-0783-3621-14F1-C77D24FF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911" y="136525"/>
            <a:ext cx="4784678" cy="1325563"/>
          </a:xfrm>
        </p:spPr>
        <p:txBody>
          <a:bodyPr/>
          <a:lstStyle/>
          <a:p>
            <a:r>
              <a:rPr lang="nl-NL" b="1" dirty="0"/>
              <a:t>Bovenkant keileem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EBB00-90FF-B485-47B4-20FBB05B5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33368-9791-1970-9BDE-1D250CC4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C55D-568A-46AA-AB4E-6345AA8C4A7B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0BB72-5951-CB5C-35E8-2791E869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F798B-2E52-5C4D-046D-67F74D60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26</a:t>
            </a:fld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7F68C-832F-A67D-CB1D-90BE52891E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848" y="1524602"/>
            <a:ext cx="5417935" cy="5333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CD7249-B93B-07ED-7558-574648D5B9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229" y="1516050"/>
            <a:ext cx="6887449" cy="53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63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5D15-FF41-9E42-A27F-ADE311ED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94" y="180808"/>
            <a:ext cx="8944619" cy="1325563"/>
          </a:xfrm>
        </p:spPr>
        <p:txBody>
          <a:bodyPr>
            <a:normAutofit/>
          </a:bodyPr>
          <a:lstStyle/>
          <a:p>
            <a:r>
              <a:rPr lang="nl-NL" sz="2800" b="1" dirty="0"/>
              <a:t>Conclusies Geofysisch onderzoek beekdal </a:t>
            </a:r>
            <a:r>
              <a:rPr lang="nl-NL" sz="2800" b="1" dirty="0" err="1"/>
              <a:t>Peizerdiep</a:t>
            </a: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7160-BA63-71A8-FAE0-B7B7D32D7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13" y="2255814"/>
            <a:ext cx="8756176" cy="3456059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Complexe bodemopbouw met (glaciale) geulen gevuld met veen, </a:t>
            </a:r>
            <a:r>
              <a:rPr lang="nl-NL" dirty="0" err="1"/>
              <a:t>dekzandopduikingen</a:t>
            </a:r>
            <a:r>
              <a:rPr lang="nl-NL" dirty="0"/>
              <a:t>, keileemhoogtes en </a:t>
            </a:r>
            <a:r>
              <a:rPr lang="nl-NL" dirty="0" err="1"/>
              <a:t>potklei</a:t>
            </a:r>
            <a:r>
              <a:rPr lang="nl-NL" dirty="0"/>
              <a:t>.</a:t>
            </a:r>
          </a:p>
          <a:p>
            <a:r>
              <a:rPr lang="nl-NL" dirty="0"/>
              <a:t>Nieuwe inzichten (b.v. de geul in zuidelijk perceel </a:t>
            </a:r>
            <a:r>
              <a:rPr lang="nl-NL" dirty="0" err="1"/>
              <a:t>Noorddeel</a:t>
            </a:r>
            <a:r>
              <a:rPr lang="nl-NL" dirty="0"/>
              <a:t>)</a:t>
            </a:r>
          </a:p>
          <a:p>
            <a:r>
              <a:rPr lang="nl-NL" dirty="0"/>
              <a:t>Veel meer informatie dan boringen alleen</a:t>
            </a:r>
          </a:p>
          <a:p>
            <a:r>
              <a:rPr lang="nl-NL" dirty="0"/>
              <a:t>Basisinformatie voor nadere studies binnen archeologie, ecologie hydrologie en uitvoering</a:t>
            </a:r>
          </a:p>
          <a:p>
            <a:r>
              <a:rPr lang="nl-NL" dirty="0"/>
              <a:t>Eerder in planvorming meegenomen.</a:t>
            </a:r>
          </a:p>
          <a:p>
            <a:r>
              <a:rPr lang="nl-NL" dirty="0"/>
              <a:t>Resultaten worden door hele organisatie gebruikt (Prolander en ingehuurde </a:t>
            </a:r>
            <a:r>
              <a:rPr lang="nl-NL" dirty="0" err="1"/>
              <a:t>adviesbureau’s</a:t>
            </a:r>
            <a:r>
              <a:rPr lang="nl-NL" dirty="0"/>
              <a:t>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B1FB7-F25A-4D71-DE64-0DA41036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B963-1B23-4B65-A7AD-0BE6EA4EE87B}" type="datetime1">
              <a:rPr lang="nl-NL" smtClean="0"/>
              <a:t>10-3-2026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0542-659C-B7DE-D4E0-A92C5E87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2A096-62BC-34C1-AFE8-B7F26A93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94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5"/>
          <p:cNvSpPr>
            <a:spLocks noGrp="1"/>
          </p:cNvSpPr>
          <p:nvPr>
            <p:ph type="title"/>
          </p:nvPr>
        </p:nvSpPr>
        <p:spPr>
          <a:xfrm>
            <a:off x="3322775" y="224294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nl-NL" sz="3200" dirty="0"/>
              <a:t>Pingoruïne Kloosterveen, Assen</a:t>
            </a:r>
          </a:p>
        </p:txBody>
      </p:sp>
      <p:pic>
        <p:nvPicPr>
          <p:cNvPr id="50180" name="Picture 2" descr="\\psf\Home\Downloads\kloosterveen\voorbeeld_pingo_radar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2" y="4187983"/>
            <a:ext cx="4468508" cy="214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Vrije vorm 8"/>
          <p:cNvSpPr/>
          <p:nvPr/>
        </p:nvSpPr>
        <p:spPr bwMode="auto">
          <a:xfrm>
            <a:off x="6656858" y="4409365"/>
            <a:ext cx="3610316" cy="917278"/>
          </a:xfrm>
          <a:custGeom>
            <a:avLst/>
            <a:gdLst>
              <a:gd name="connsiteX0" fmla="*/ 0 w 3186545"/>
              <a:gd name="connsiteY0" fmla="*/ 0 h 789709"/>
              <a:gd name="connsiteX1" fmla="*/ 41563 w 3186545"/>
              <a:gd name="connsiteY1" fmla="*/ 27709 h 789709"/>
              <a:gd name="connsiteX2" fmla="*/ 69272 w 3186545"/>
              <a:gd name="connsiteY2" fmla="*/ 69273 h 789709"/>
              <a:gd name="connsiteX3" fmla="*/ 110836 w 3186545"/>
              <a:gd name="connsiteY3" fmla="*/ 83127 h 789709"/>
              <a:gd name="connsiteX4" fmla="*/ 207818 w 3186545"/>
              <a:gd name="connsiteY4" fmla="*/ 124691 h 789709"/>
              <a:gd name="connsiteX5" fmla="*/ 304800 w 3186545"/>
              <a:gd name="connsiteY5" fmla="*/ 138546 h 789709"/>
              <a:gd name="connsiteX6" fmla="*/ 346363 w 3186545"/>
              <a:gd name="connsiteY6" fmla="*/ 166255 h 789709"/>
              <a:gd name="connsiteX7" fmla="*/ 360218 w 3186545"/>
              <a:gd name="connsiteY7" fmla="*/ 207818 h 789709"/>
              <a:gd name="connsiteX8" fmla="*/ 457200 w 3186545"/>
              <a:gd name="connsiteY8" fmla="*/ 304800 h 789709"/>
              <a:gd name="connsiteX9" fmla="*/ 498763 w 3186545"/>
              <a:gd name="connsiteY9" fmla="*/ 332509 h 789709"/>
              <a:gd name="connsiteX10" fmla="*/ 595745 w 3186545"/>
              <a:gd name="connsiteY10" fmla="*/ 360218 h 789709"/>
              <a:gd name="connsiteX11" fmla="*/ 678872 w 3186545"/>
              <a:gd name="connsiteY11" fmla="*/ 387927 h 789709"/>
              <a:gd name="connsiteX12" fmla="*/ 720436 w 3186545"/>
              <a:gd name="connsiteY12" fmla="*/ 415636 h 789709"/>
              <a:gd name="connsiteX13" fmla="*/ 762000 w 3186545"/>
              <a:gd name="connsiteY13" fmla="*/ 429491 h 789709"/>
              <a:gd name="connsiteX14" fmla="*/ 845127 w 3186545"/>
              <a:gd name="connsiteY14" fmla="*/ 484909 h 789709"/>
              <a:gd name="connsiteX15" fmla="*/ 969818 w 3186545"/>
              <a:gd name="connsiteY15" fmla="*/ 526473 h 789709"/>
              <a:gd name="connsiteX16" fmla="*/ 1011381 w 3186545"/>
              <a:gd name="connsiteY16" fmla="*/ 540327 h 789709"/>
              <a:gd name="connsiteX17" fmla="*/ 1094509 w 3186545"/>
              <a:gd name="connsiteY17" fmla="*/ 581891 h 789709"/>
              <a:gd name="connsiteX18" fmla="*/ 1177636 w 3186545"/>
              <a:gd name="connsiteY18" fmla="*/ 651164 h 789709"/>
              <a:gd name="connsiteX19" fmla="*/ 1260763 w 3186545"/>
              <a:gd name="connsiteY19" fmla="*/ 678873 h 789709"/>
              <a:gd name="connsiteX20" fmla="*/ 1302327 w 3186545"/>
              <a:gd name="connsiteY20" fmla="*/ 720436 h 789709"/>
              <a:gd name="connsiteX21" fmla="*/ 1343891 w 3186545"/>
              <a:gd name="connsiteY21" fmla="*/ 734291 h 789709"/>
              <a:gd name="connsiteX22" fmla="*/ 1496291 w 3186545"/>
              <a:gd name="connsiteY22" fmla="*/ 748146 h 789709"/>
              <a:gd name="connsiteX23" fmla="*/ 1565563 w 3186545"/>
              <a:gd name="connsiteY23" fmla="*/ 762000 h 789709"/>
              <a:gd name="connsiteX24" fmla="*/ 1620981 w 3186545"/>
              <a:gd name="connsiteY24" fmla="*/ 789709 h 789709"/>
              <a:gd name="connsiteX25" fmla="*/ 1704109 w 3186545"/>
              <a:gd name="connsiteY25" fmla="*/ 762000 h 789709"/>
              <a:gd name="connsiteX26" fmla="*/ 1745672 w 3186545"/>
              <a:gd name="connsiteY26" fmla="*/ 734291 h 789709"/>
              <a:gd name="connsiteX27" fmla="*/ 1801091 w 3186545"/>
              <a:gd name="connsiteY27" fmla="*/ 665018 h 789709"/>
              <a:gd name="connsiteX28" fmla="*/ 1884218 w 3186545"/>
              <a:gd name="connsiteY28" fmla="*/ 637309 h 789709"/>
              <a:gd name="connsiteX29" fmla="*/ 1953491 w 3186545"/>
              <a:gd name="connsiteY29" fmla="*/ 581891 h 789709"/>
              <a:gd name="connsiteX30" fmla="*/ 2008909 w 3186545"/>
              <a:gd name="connsiteY30" fmla="*/ 484909 h 789709"/>
              <a:gd name="connsiteX31" fmla="*/ 2078181 w 3186545"/>
              <a:gd name="connsiteY31" fmla="*/ 415636 h 789709"/>
              <a:gd name="connsiteX32" fmla="*/ 2105891 w 3186545"/>
              <a:gd name="connsiteY32" fmla="*/ 374073 h 789709"/>
              <a:gd name="connsiteX33" fmla="*/ 2230581 w 3186545"/>
              <a:gd name="connsiteY33" fmla="*/ 304800 h 789709"/>
              <a:gd name="connsiteX34" fmla="*/ 2535381 w 3186545"/>
              <a:gd name="connsiteY34" fmla="*/ 277091 h 789709"/>
              <a:gd name="connsiteX35" fmla="*/ 2701636 w 3186545"/>
              <a:gd name="connsiteY35" fmla="*/ 221673 h 789709"/>
              <a:gd name="connsiteX36" fmla="*/ 2743200 w 3186545"/>
              <a:gd name="connsiteY36" fmla="*/ 207818 h 789709"/>
              <a:gd name="connsiteX37" fmla="*/ 2951018 w 3186545"/>
              <a:gd name="connsiteY37" fmla="*/ 193964 h 789709"/>
              <a:gd name="connsiteX38" fmla="*/ 3075709 w 3186545"/>
              <a:gd name="connsiteY38" fmla="*/ 124691 h 789709"/>
              <a:gd name="connsiteX39" fmla="*/ 3144981 w 3186545"/>
              <a:gd name="connsiteY39" fmla="*/ 55418 h 789709"/>
              <a:gd name="connsiteX40" fmla="*/ 3186545 w 3186545"/>
              <a:gd name="connsiteY40" fmla="*/ 27709 h 78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186545" h="789709">
                <a:moveTo>
                  <a:pt x="0" y="0"/>
                </a:moveTo>
                <a:cubicBezTo>
                  <a:pt x="13854" y="9236"/>
                  <a:pt x="29789" y="15935"/>
                  <a:pt x="41563" y="27709"/>
                </a:cubicBezTo>
                <a:cubicBezTo>
                  <a:pt x="53337" y="39483"/>
                  <a:pt x="56270" y="58871"/>
                  <a:pt x="69272" y="69273"/>
                </a:cubicBezTo>
                <a:cubicBezTo>
                  <a:pt x="80676" y="78396"/>
                  <a:pt x="97413" y="77374"/>
                  <a:pt x="110836" y="83127"/>
                </a:cubicBezTo>
                <a:cubicBezTo>
                  <a:pt x="150265" y="100025"/>
                  <a:pt x="167204" y="116568"/>
                  <a:pt x="207818" y="124691"/>
                </a:cubicBezTo>
                <a:cubicBezTo>
                  <a:pt x="239839" y="131095"/>
                  <a:pt x="272473" y="133928"/>
                  <a:pt x="304800" y="138546"/>
                </a:cubicBezTo>
                <a:cubicBezTo>
                  <a:pt x="318654" y="147782"/>
                  <a:pt x="335961" y="153253"/>
                  <a:pt x="346363" y="166255"/>
                </a:cubicBezTo>
                <a:cubicBezTo>
                  <a:pt x="355486" y="177659"/>
                  <a:pt x="353126" y="195052"/>
                  <a:pt x="360218" y="207818"/>
                </a:cubicBezTo>
                <a:cubicBezTo>
                  <a:pt x="410745" y="298767"/>
                  <a:pt x="389740" y="282314"/>
                  <a:pt x="457200" y="304800"/>
                </a:cubicBezTo>
                <a:cubicBezTo>
                  <a:pt x="471054" y="314036"/>
                  <a:pt x="483870" y="325062"/>
                  <a:pt x="498763" y="332509"/>
                </a:cubicBezTo>
                <a:cubicBezTo>
                  <a:pt x="522048" y="344151"/>
                  <a:pt x="573544" y="353558"/>
                  <a:pt x="595745" y="360218"/>
                </a:cubicBezTo>
                <a:cubicBezTo>
                  <a:pt x="623721" y="368611"/>
                  <a:pt x="678872" y="387927"/>
                  <a:pt x="678872" y="387927"/>
                </a:cubicBezTo>
                <a:cubicBezTo>
                  <a:pt x="692727" y="397163"/>
                  <a:pt x="705543" y="408189"/>
                  <a:pt x="720436" y="415636"/>
                </a:cubicBezTo>
                <a:cubicBezTo>
                  <a:pt x="733498" y="422167"/>
                  <a:pt x="750596" y="420368"/>
                  <a:pt x="762000" y="429491"/>
                </a:cubicBezTo>
                <a:cubicBezTo>
                  <a:pt x="860109" y="507979"/>
                  <a:pt x="705128" y="442910"/>
                  <a:pt x="845127" y="484909"/>
                </a:cubicBezTo>
                <a:cubicBezTo>
                  <a:pt x="845160" y="484919"/>
                  <a:pt x="949020" y="519540"/>
                  <a:pt x="969818" y="526473"/>
                </a:cubicBezTo>
                <a:lnTo>
                  <a:pt x="1011381" y="540327"/>
                </a:lnTo>
                <a:cubicBezTo>
                  <a:pt x="1087593" y="616536"/>
                  <a:pt x="975344" y="513795"/>
                  <a:pt x="1094509" y="581891"/>
                </a:cubicBezTo>
                <a:cubicBezTo>
                  <a:pt x="1208700" y="647145"/>
                  <a:pt x="1068053" y="602461"/>
                  <a:pt x="1177636" y="651164"/>
                </a:cubicBezTo>
                <a:cubicBezTo>
                  <a:pt x="1204326" y="663026"/>
                  <a:pt x="1260763" y="678873"/>
                  <a:pt x="1260763" y="678873"/>
                </a:cubicBezTo>
                <a:cubicBezTo>
                  <a:pt x="1274618" y="692727"/>
                  <a:pt x="1286024" y="709568"/>
                  <a:pt x="1302327" y="720436"/>
                </a:cubicBezTo>
                <a:cubicBezTo>
                  <a:pt x="1314478" y="728537"/>
                  <a:pt x="1329434" y="732226"/>
                  <a:pt x="1343891" y="734291"/>
                </a:cubicBezTo>
                <a:cubicBezTo>
                  <a:pt x="1394388" y="741505"/>
                  <a:pt x="1445491" y="743528"/>
                  <a:pt x="1496291" y="748146"/>
                </a:cubicBezTo>
                <a:cubicBezTo>
                  <a:pt x="1519382" y="752764"/>
                  <a:pt x="1543223" y="754554"/>
                  <a:pt x="1565563" y="762000"/>
                </a:cubicBezTo>
                <a:cubicBezTo>
                  <a:pt x="1585156" y="768531"/>
                  <a:pt x="1600328" y="789709"/>
                  <a:pt x="1620981" y="789709"/>
                </a:cubicBezTo>
                <a:cubicBezTo>
                  <a:pt x="1650189" y="789709"/>
                  <a:pt x="1676400" y="771236"/>
                  <a:pt x="1704109" y="762000"/>
                </a:cubicBezTo>
                <a:cubicBezTo>
                  <a:pt x="1717963" y="752764"/>
                  <a:pt x="1733898" y="746065"/>
                  <a:pt x="1745672" y="734291"/>
                </a:cubicBezTo>
                <a:cubicBezTo>
                  <a:pt x="1765253" y="714710"/>
                  <a:pt x="1773667" y="678730"/>
                  <a:pt x="1801091" y="665018"/>
                </a:cubicBezTo>
                <a:cubicBezTo>
                  <a:pt x="1827215" y="651956"/>
                  <a:pt x="1884218" y="637309"/>
                  <a:pt x="1884218" y="637309"/>
                </a:cubicBezTo>
                <a:cubicBezTo>
                  <a:pt x="1963629" y="518193"/>
                  <a:pt x="1857889" y="658374"/>
                  <a:pt x="1953491" y="581891"/>
                </a:cubicBezTo>
                <a:cubicBezTo>
                  <a:pt x="1977893" y="562369"/>
                  <a:pt x="1992065" y="506566"/>
                  <a:pt x="2008909" y="484909"/>
                </a:cubicBezTo>
                <a:cubicBezTo>
                  <a:pt x="2028957" y="459132"/>
                  <a:pt x="2060066" y="442807"/>
                  <a:pt x="2078181" y="415636"/>
                </a:cubicBezTo>
                <a:cubicBezTo>
                  <a:pt x="2087418" y="401782"/>
                  <a:pt x="2093360" y="385038"/>
                  <a:pt x="2105891" y="374073"/>
                </a:cubicBezTo>
                <a:cubicBezTo>
                  <a:pt x="2127738" y="354957"/>
                  <a:pt x="2189627" y="309715"/>
                  <a:pt x="2230581" y="304800"/>
                </a:cubicBezTo>
                <a:cubicBezTo>
                  <a:pt x="2331873" y="292645"/>
                  <a:pt x="2433781" y="286327"/>
                  <a:pt x="2535381" y="277091"/>
                </a:cubicBezTo>
                <a:lnTo>
                  <a:pt x="2701636" y="221673"/>
                </a:lnTo>
                <a:cubicBezTo>
                  <a:pt x="2715491" y="217055"/>
                  <a:pt x="2728628" y="208789"/>
                  <a:pt x="2743200" y="207818"/>
                </a:cubicBezTo>
                <a:lnTo>
                  <a:pt x="2951018" y="193964"/>
                </a:lnTo>
                <a:cubicBezTo>
                  <a:pt x="3046296" y="130445"/>
                  <a:pt x="3002552" y="149077"/>
                  <a:pt x="3075709" y="124691"/>
                </a:cubicBezTo>
                <a:cubicBezTo>
                  <a:pt x="3123209" y="53441"/>
                  <a:pt x="3079009" y="108195"/>
                  <a:pt x="3144981" y="55418"/>
                </a:cubicBezTo>
                <a:cubicBezTo>
                  <a:pt x="3183699" y="24444"/>
                  <a:pt x="3156891" y="27709"/>
                  <a:pt x="3186545" y="27709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nl-NL" sz="1700" i="1" dirty="0"/>
          </a:p>
        </p:txBody>
      </p:sp>
      <p:sp>
        <p:nvSpPr>
          <p:cNvPr id="10" name="Vrije vorm 9"/>
          <p:cNvSpPr/>
          <p:nvPr/>
        </p:nvSpPr>
        <p:spPr bwMode="auto">
          <a:xfrm>
            <a:off x="6696267" y="4381314"/>
            <a:ext cx="3768615" cy="130776"/>
          </a:xfrm>
          <a:custGeom>
            <a:avLst/>
            <a:gdLst>
              <a:gd name="connsiteX0" fmla="*/ 0 w 3325091"/>
              <a:gd name="connsiteY0" fmla="*/ 56240 h 111658"/>
              <a:gd name="connsiteX1" fmla="*/ 152400 w 3325091"/>
              <a:gd name="connsiteY1" fmla="*/ 70095 h 111658"/>
              <a:gd name="connsiteX2" fmla="*/ 526472 w 3325091"/>
              <a:gd name="connsiteY2" fmla="*/ 97804 h 111658"/>
              <a:gd name="connsiteX3" fmla="*/ 928254 w 3325091"/>
              <a:gd name="connsiteY3" fmla="*/ 83949 h 111658"/>
              <a:gd name="connsiteX4" fmla="*/ 969818 w 3325091"/>
              <a:gd name="connsiteY4" fmla="*/ 56240 h 111658"/>
              <a:gd name="connsiteX5" fmla="*/ 1039091 w 3325091"/>
              <a:gd name="connsiteY5" fmla="*/ 42386 h 111658"/>
              <a:gd name="connsiteX6" fmla="*/ 1593272 w 3325091"/>
              <a:gd name="connsiteY6" fmla="*/ 70095 h 111658"/>
              <a:gd name="connsiteX7" fmla="*/ 1676400 w 3325091"/>
              <a:gd name="connsiteY7" fmla="*/ 97804 h 111658"/>
              <a:gd name="connsiteX8" fmla="*/ 1717963 w 3325091"/>
              <a:gd name="connsiteY8" fmla="*/ 111658 h 111658"/>
              <a:gd name="connsiteX9" fmla="*/ 1911927 w 3325091"/>
              <a:gd name="connsiteY9" fmla="*/ 97804 h 111658"/>
              <a:gd name="connsiteX10" fmla="*/ 1953491 w 3325091"/>
              <a:gd name="connsiteY10" fmla="*/ 70095 h 111658"/>
              <a:gd name="connsiteX11" fmla="*/ 2022763 w 3325091"/>
              <a:gd name="connsiteY11" fmla="*/ 56240 h 111658"/>
              <a:gd name="connsiteX12" fmla="*/ 2161309 w 3325091"/>
              <a:gd name="connsiteY12" fmla="*/ 28531 h 111658"/>
              <a:gd name="connsiteX13" fmla="*/ 2327563 w 3325091"/>
              <a:gd name="connsiteY13" fmla="*/ 42386 h 111658"/>
              <a:gd name="connsiteX14" fmla="*/ 2369127 w 3325091"/>
              <a:gd name="connsiteY14" fmla="*/ 70095 h 111658"/>
              <a:gd name="connsiteX15" fmla="*/ 2549236 w 3325091"/>
              <a:gd name="connsiteY15" fmla="*/ 42386 h 111658"/>
              <a:gd name="connsiteX16" fmla="*/ 2770909 w 3325091"/>
              <a:gd name="connsiteY16" fmla="*/ 822 h 111658"/>
              <a:gd name="connsiteX17" fmla="*/ 3144981 w 3325091"/>
              <a:gd name="connsiteY17" fmla="*/ 14677 h 111658"/>
              <a:gd name="connsiteX18" fmla="*/ 3172691 w 3325091"/>
              <a:gd name="connsiteY18" fmla="*/ 42386 h 111658"/>
              <a:gd name="connsiteX19" fmla="*/ 3255818 w 3325091"/>
              <a:gd name="connsiteY19" fmla="*/ 70095 h 111658"/>
              <a:gd name="connsiteX20" fmla="*/ 3325091 w 3325091"/>
              <a:gd name="connsiteY20" fmla="*/ 83949 h 11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5091" h="111658">
                <a:moveTo>
                  <a:pt x="0" y="56240"/>
                </a:moveTo>
                <a:lnTo>
                  <a:pt x="152400" y="70095"/>
                </a:lnTo>
                <a:lnTo>
                  <a:pt x="526472" y="97804"/>
                </a:lnTo>
                <a:cubicBezTo>
                  <a:pt x="660399" y="93186"/>
                  <a:pt x="794832" y="96457"/>
                  <a:pt x="928254" y="83949"/>
                </a:cubicBezTo>
                <a:cubicBezTo>
                  <a:pt x="944832" y="82395"/>
                  <a:pt x="954227" y="62087"/>
                  <a:pt x="969818" y="56240"/>
                </a:cubicBezTo>
                <a:cubicBezTo>
                  <a:pt x="991867" y="47972"/>
                  <a:pt x="1016000" y="47004"/>
                  <a:pt x="1039091" y="42386"/>
                </a:cubicBezTo>
                <a:cubicBezTo>
                  <a:pt x="1223818" y="51622"/>
                  <a:pt x="1409010" y="54072"/>
                  <a:pt x="1593272" y="70095"/>
                </a:cubicBezTo>
                <a:cubicBezTo>
                  <a:pt x="1622370" y="72625"/>
                  <a:pt x="1648691" y="88568"/>
                  <a:pt x="1676400" y="97804"/>
                </a:cubicBezTo>
                <a:lnTo>
                  <a:pt x="1717963" y="111658"/>
                </a:lnTo>
                <a:cubicBezTo>
                  <a:pt x="1782618" y="107040"/>
                  <a:pt x="1848094" y="109068"/>
                  <a:pt x="1911927" y="97804"/>
                </a:cubicBezTo>
                <a:cubicBezTo>
                  <a:pt x="1928325" y="94910"/>
                  <a:pt x="1937900" y="75942"/>
                  <a:pt x="1953491" y="70095"/>
                </a:cubicBezTo>
                <a:cubicBezTo>
                  <a:pt x="1975540" y="61827"/>
                  <a:pt x="1999595" y="60452"/>
                  <a:pt x="2022763" y="56240"/>
                </a:cubicBezTo>
                <a:cubicBezTo>
                  <a:pt x="2147328" y="33592"/>
                  <a:pt x="2063282" y="53039"/>
                  <a:pt x="2161309" y="28531"/>
                </a:cubicBezTo>
                <a:cubicBezTo>
                  <a:pt x="2216727" y="33149"/>
                  <a:pt x="2273033" y="31480"/>
                  <a:pt x="2327563" y="42386"/>
                </a:cubicBezTo>
                <a:cubicBezTo>
                  <a:pt x="2343891" y="45652"/>
                  <a:pt x="2352476" y="70095"/>
                  <a:pt x="2369127" y="70095"/>
                </a:cubicBezTo>
                <a:cubicBezTo>
                  <a:pt x="2429870" y="70095"/>
                  <a:pt x="2489200" y="51622"/>
                  <a:pt x="2549236" y="42386"/>
                </a:cubicBezTo>
                <a:cubicBezTo>
                  <a:pt x="2676394" y="0"/>
                  <a:pt x="2603300" y="17583"/>
                  <a:pt x="2770909" y="822"/>
                </a:cubicBezTo>
                <a:cubicBezTo>
                  <a:pt x="2895600" y="5440"/>
                  <a:pt x="3020867" y="1838"/>
                  <a:pt x="3144981" y="14677"/>
                </a:cubicBezTo>
                <a:cubicBezTo>
                  <a:pt x="3157974" y="16021"/>
                  <a:pt x="3161008" y="36544"/>
                  <a:pt x="3172691" y="42386"/>
                </a:cubicBezTo>
                <a:cubicBezTo>
                  <a:pt x="3198815" y="55448"/>
                  <a:pt x="3228109" y="60859"/>
                  <a:pt x="3255818" y="70095"/>
                </a:cubicBezTo>
                <a:cubicBezTo>
                  <a:pt x="3306143" y="86870"/>
                  <a:pt x="3282778" y="83949"/>
                  <a:pt x="3325091" y="83949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nl-NL" sz="1700" i="1"/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7945470" y="4672339"/>
            <a:ext cx="744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/>
              <a:t>Veen</a:t>
            </a:r>
          </a:p>
        </p:txBody>
      </p:sp>
      <p:pic>
        <p:nvPicPr>
          <p:cNvPr id="2050" name="Picture 2" descr="\\data\Aquisitie\Surveys\Presentaties\plaatjes_archeologie\Kloosterveen_vorming pingo_bron Drents Landsch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463" y="1088713"/>
            <a:ext cx="2436386" cy="3071219"/>
          </a:xfrm>
          <a:prstGeom prst="rect">
            <a:avLst/>
          </a:prstGeom>
          <a:noFill/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34736C-BBF2-CD76-6852-14E5E058F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6FD84-13C9-4A22-83A7-2F09A24B4CCE}" type="datetime1">
              <a:rPr lang="nl-NL" smtClean="0"/>
              <a:t>10-3-2026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EA5B77-8F7A-CC92-5D91-9867904F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D9A0CD-BD13-FAE8-322D-E74A95BA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4099" name="Picture 3" descr="\\data\Aquisitie\Surveys\Presentaties\plaatjes_archeologie\meetlijnen_kloostervee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398" y="1571878"/>
            <a:ext cx="3999369" cy="4756421"/>
          </a:xfrm>
          <a:prstGeom prst="rect">
            <a:avLst/>
          </a:prstGeom>
          <a:noFill/>
        </p:spPr>
      </p:pic>
      <p:pic>
        <p:nvPicPr>
          <p:cNvPr id="56323" name="Picture 3" descr="\\psf\Home\Downloads\kloosterveen\B2_Kloosterveen_onderkant veen_interp3_1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4334" y="1571878"/>
            <a:ext cx="3032941" cy="25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Afbeelding met kaart, schermopname&#10;&#10;Door AI gegenereerde inhoud is mogelijk onjuist.">
            <a:extLst>
              <a:ext uri="{FF2B5EF4-FFF2-40B4-BE49-F238E27FC236}">
                <a16:creationId xmlns:a16="http://schemas.microsoft.com/office/drawing/2014/main" id="{436970DA-D2F4-09B5-0C5A-92BD110E3B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7156" y="1571878"/>
            <a:ext cx="3999369" cy="4777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C7CC9C11-DA17-BC71-CDF3-43C6DF822B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46" y="1556657"/>
            <a:ext cx="6814253" cy="5110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15533-4E43-17A8-EADD-19D013B1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36525"/>
            <a:ext cx="9320463" cy="1325563"/>
          </a:xfrm>
        </p:spPr>
        <p:txBody>
          <a:bodyPr>
            <a:normAutofit/>
          </a:bodyPr>
          <a:lstStyle/>
          <a:p>
            <a:pPr algn="r"/>
            <a:r>
              <a:rPr lang="nl-NL" sz="3200" b="1" dirty="0"/>
              <a:t>Voorbeeld: Bolle Akkers en akkerwallen </a:t>
            </a:r>
            <a:r>
              <a:rPr lang="nl-NL" sz="3200" b="1" dirty="0" err="1"/>
              <a:t>Dommeldal</a:t>
            </a:r>
            <a:r>
              <a:rPr lang="nl-NL" sz="3200" b="1" dirty="0"/>
              <a:t> </a:t>
            </a:r>
            <a:endParaRPr lang="en-GB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01537-06A0-CFE6-2268-041186469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496" y="1616108"/>
            <a:ext cx="5078250" cy="469295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b="1" dirty="0"/>
              <a:t>Aanleiding</a:t>
            </a:r>
            <a:endParaRPr lang="nl-NL" dirty="0"/>
          </a:p>
          <a:p>
            <a:r>
              <a:rPr lang="nl-NL" dirty="0"/>
              <a:t>Herstel historisch akkerlandschap in natuurgebied </a:t>
            </a:r>
            <a:r>
              <a:rPr lang="nl-NL" b="1" dirty="0" err="1"/>
              <a:t>Dommeldal</a:t>
            </a:r>
            <a:r>
              <a:rPr lang="nl-NL" b="1" dirty="0"/>
              <a:t> (Brabants Landschap)</a:t>
            </a:r>
            <a:endParaRPr lang="nl-NL" dirty="0"/>
          </a:p>
          <a:p>
            <a:r>
              <a:rPr lang="nl-NL" dirty="0"/>
              <a:t>Herstel </a:t>
            </a:r>
            <a:r>
              <a:rPr lang="nl-NL" b="1" dirty="0"/>
              <a:t>bolle akkers</a:t>
            </a:r>
            <a:r>
              <a:rPr lang="nl-NL" dirty="0"/>
              <a:t> in  </a:t>
            </a:r>
            <a:r>
              <a:rPr lang="nl-NL" i="1" dirty="0"/>
              <a:t>De </a:t>
            </a:r>
            <a:r>
              <a:rPr lang="nl-NL" i="1" dirty="0" err="1"/>
              <a:t>Ollekes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Onderzoeksvraag</a:t>
            </a:r>
            <a:endParaRPr lang="nl-NL" dirty="0"/>
          </a:p>
          <a:p>
            <a:r>
              <a:rPr lang="nl-NL" dirty="0"/>
              <a:t>Zijn er </a:t>
            </a:r>
            <a:r>
              <a:rPr lang="nl-NL" b="1" dirty="0"/>
              <a:t>oude akkerwallen of bolle akkers</a:t>
            </a:r>
            <a:r>
              <a:rPr lang="nl-NL" dirty="0"/>
              <a:t> aanwezig onder het </a:t>
            </a:r>
            <a:r>
              <a:rPr lang="nl-NL" dirty="0" err="1"/>
              <a:t>esdek</a:t>
            </a:r>
            <a:r>
              <a:rPr lang="nl-NL" dirty="0"/>
              <a:t>?</a:t>
            </a:r>
          </a:p>
          <a:p>
            <a:r>
              <a:rPr lang="nl-NL" dirty="0"/>
              <a:t>Zijn </a:t>
            </a:r>
            <a:r>
              <a:rPr lang="nl-NL" b="1" dirty="0"/>
              <a:t>historische hoogteverschillen</a:t>
            </a:r>
            <a:r>
              <a:rPr lang="nl-NL" dirty="0"/>
              <a:t> nog herkenbaar in de ondergrond?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Historische achtergrond</a:t>
            </a:r>
            <a:endParaRPr lang="nl-NL" dirty="0"/>
          </a:p>
          <a:p>
            <a:r>
              <a:rPr lang="nl-NL" dirty="0"/>
              <a:t>Oude akkers werden verhoogd door </a:t>
            </a:r>
            <a:r>
              <a:rPr lang="nl-NL" b="1" dirty="0"/>
              <a:t>opploegen en bemesting -&gt; bolle akkers</a:t>
            </a:r>
            <a:r>
              <a:rPr lang="nl-NL" dirty="0"/>
              <a:t> (hoog in midden, lager naar randen)</a:t>
            </a:r>
          </a:p>
          <a:p>
            <a:r>
              <a:rPr lang="nl-NL" dirty="0"/>
              <a:t>Vaak begrensd door </a:t>
            </a:r>
            <a:r>
              <a:rPr lang="nl-NL" b="1" dirty="0" err="1"/>
              <a:t>steilranden</a:t>
            </a:r>
            <a:r>
              <a:rPr lang="nl-NL" b="1" dirty="0"/>
              <a:t> / akkerwallen (50–100 cm):  </a:t>
            </a:r>
            <a:r>
              <a:rPr lang="nl-NL" dirty="0"/>
              <a:t>Later </a:t>
            </a:r>
            <a:r>
              <a:rPr lang="nl-NL" b="1" dirty="0"/>
              <a:t>afgedekt en geëgaliseerd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Doel van het onderzoek</a:t>
            </a:r>
            <a:endParaRPr lang="nl-NL" dirty="0"/>
          </a:p>
          <a:p>
            <a:r>
              <a:rPr lang="nl-NL" dirty="0"/>
              <a:t>Met </a:t>
            </a:r>
            <a:r>
              <a:rPr lang="nl-NL" b="1" dirty="0"/>
              <a:t>geofysisch bodemonderzoek (grondradar)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aanwezigheid van </a:t>
            </a:r>
            <a:r>
              <a:rPr lang="nl-NL" b="1" dirty="0"/>
              <a:t>bolle akkers en akkerwallen</a:t>
            </a:r>
            <a:r>
              <a:rPr lang="nl-NL" dirty="0"/>
              <a:t> detecteren</a:t>
            </a:r>
          </a:p>
          <a:p>
            <a:pPr lvl="1"/>
            <a:r>
              <a:rPr lang="nl-NL" dirty="0"/>
              <a:t>inzicht in </a:t>
            </a:r>
            <a:r>
              <a:rPr lang="nl-NL" b="1" dirty="0"/>
              <a:t>historisch akkerlandschap</a:t>
            </a:r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E97C5-B407-6F56-D2F0-432F6B72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558-0E3C-4416-BE46-42A2884CC489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2F77B-25AF-8A72-8F3F-4A4D0220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DFEA-AB34-FCF1-3CDC-E4164A42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52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mechanisch boring.jpg"/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640" y="3758602"/>
            <a:ext cx="3005076" cy="300507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Afbeelding 3" descr="sondeerauto.JPG"/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285023">
            <a:off x="755912" y="1142747"/>
            <a:ext cx="2907775" cy="290777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Afbeelding 4" descr="22483753780_b82c96eefc_o.jpg"/>
          <p:cNvPicPr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607300" y="1520435"/>
            <a:ext cx="4584700" cy="3930717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Afbeelding 6" descr="DSC06513.JPG"/>
          <p:cNvPicPr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 flipH="1">
            <a:off x="0" y="3539812"/>
            <a:ext cx="3884284" cy="3318188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02655" y="136525"/>
            <a:ext cx="65379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Traditioneel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onderzoek</a:t>
            </a:r>
            <a:r>
              <a:rPr lang="en-US" sz="3000" dirty="0">
                <a:solidFill>
                  <a:srgbClr val="000000"/>
                </a:solidFill>
              </a:rPr>
              <a:t>: </a:t>
            </a:r>
            <a:r>
              <a:rPr lang="en-US" sz="3000" dirty="0" err="1">
                <a:solidFill>
                  <a:srgbClr val="398DD1"/>
                </a:solidFill>
              </a:rPr>
              <a:t>puntmetingen</a:t>
            </a:r>
            <a:endParaRPr lang="en-US" sz="3000" dirty="0">
              <a:solidFill>
                <a:srgbClr val="398DD1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D71883-BD8F-7A0C-2356-7AD5F8FE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74BDF639-BB20-9BCA-F7CA-04EC5A33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</a:t>
            </a:fld>
            <a:endParaRPr lang="nl-NL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DCDFE767-B70A-988D-6FC3-AC52268F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4EB4-8CDB-41B7-BB9C-008F57B3D817}" type="datetime1">
              <a:rPr lang="nl-NL" smtClean="0"/>
              <a:t>10-3-2026</a:t>
            </a:fld>
            <a:endParaRPr lang="nl-NL"/>
          </a:p>
        </p:txBody>
      </p:sp>
      <p:pic>
        <p:nvPicPr>
          <p:cNvPr id="10" name="Picture 9" descr="A couple of people in a field&#10;&#10;AI-generated content may be incorrect.">
            <a:extLst>
              <a:ext uri="{FF2B5EF4-FFF2-40B4-BE49-F238E27FC236}">
                <a16:creationId xmlns:a16="http://schemas.microsoft.com/office/drawing/2014/main" id="{A5692968-B73F-4C74-565B-E416918B9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789767" y="1465929"/>
            <a:ext cx="2700000" cy="270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70090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9A8BB-C075-D3A9-37AF-1258E96A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936" y="285081"/>
            <a:ext cx="7724274" cy="1325563"/>
          </a:xfrm>
        </p:spPr>
        <p:txBody>
          <a:bodyPr>
            <a:noAutofit/>
          </a:bodyPr>
          <a:lstStyle/>
          <a:p>
            <a:r>
              <a:rPr lang="nl-NL" sz="3200" b="1" dirty="0"/>
              <a:t>Op maaiveld niveau zijn de bolle akkers niet zichtbaar door egalisatie van de percelen</a:t>
            </a:r>
            <a:endParaRPr lang="en-GB" sz="3200" b="1" dirty="0"/>
          </a:p>
        </p:txBody>
      </p:sp>
      <p:pic>
        <p:nvPicPr>
          <p:cNvPr id="15" name="Content Placeholder 14" descr="A map of a land with a star&#10;&#10;AI-generated content may be incorrect.">
            <a:extLst>
              <a:ext uri="{FF2B5EF4-FFF2-40B4-BE49-F238E27FC236}">
                <a16:creationId xmlns:a16="http://schemas.microsoft.com/office/drawing/2014/main" id="{D3F7661A-EC79-0672-1B66-40C08B82F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67" y="1840832"/>
            <a:ext cx="6069733" cy="376938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F0CB8-915B-6C8A-4098-E54C4903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1950-DF6E-4BEC-B8E5-947C0FF92958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9EE9B-3EE0-D6D0-5EC5-5F086C0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B8598-6128-90B3-120A-5B4DBE69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30</a:t>
            </a:fld>
            <a:endParaRPr lang="nl-NL"/>
          </a:p>
        </p:txBody>
      </p:sp>
      <p:pic>
        <p:nvPicPr>
          <p:cNvPr id="13" name="Content Placeholder 12" descr="A bird's eye view of a green field&#10;&#10;AI-generated content may be incorrect.">
            <a:extLst>
              <a:ext uri="{FF2B5EF4-FFF2-40B4-BE49-F238E27FC236}">
                <a16:creationId xmlns:a16="http://schemas.microsoft.com/office/drawing/2014/main" id="{61865E4E-E143-608E-092D-8D1060635A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7" y="1840832"/>
            <a:ext cx="6069733" cy="3769381"/>
          </a:xfrm>
        </p:spPr>
      </p:pic>
    </p:spTree>
    <p:extLst>
      <p:ext uri="{BB962C8B-B14F-4D97-AF65-F5344CB8AC3E}">
        <p14:creationId xmlns:p14="http://schemas.microsoft.com/office/powerpoint/2010/main" val="3780928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38A7-AA79-FC43-1825-3DB89B45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65" y="136525"/>
            <a:ext cx="8179678" cy="1325563"/>
          </a:xfrm>
        </p:spPr>
        <p:txBody>
          <a:bodyPr>
            <a:normAutofit/>
          </a:bodyPr>
          <a:lstStyle/>
          <a:p>
            <a:r>
              <a:rPr lang="nl-NL" sz="3200" b="1" dirty="0"/>
              <a:t>Grondradarbeelden  Bolle Akkers </a:t>
            </a:r>
            <a:r>
              <a:rPr lang="nl-NL" sz="3200" b="1" dirty="0" err="1"/>
              <a:t>Ollekes</a:t>
            </a:r>
            <a:endParaRPr lang="en-GB" sz="32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2A46D-D66E-DD23-3F76-9C0098CC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E221-8BD0-4D2D-9BE4-09C84D5E71D5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40B5-0D5B-EBB1-E110-0A1A41DC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3C206-1982-5C4F-AA16-691FDE9E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31</a:t>
            </a:fld>
            <a:endParaRPr lang="nl-NL"/>
          </a:p>
        </p:txBody>
      </p:sp>
      <p:pic>
        <p:nvPicPr>
          <p:cNvPr id="11" name="Picture 10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3F083889-778E-6914-435B-2DA5095B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1462088"/>
            <a:ext cx="9185171" cy="3288824"/>
          </a:xfrm>
          <a:prstGeom prst="rect">
            <a:avLst/>
          </a:prstGeom>
        </p:spPr>
      </p:pic>
      <p:pic>
        <p:nvPicPr>
          <p:cNvPr id="15" name="Picture 14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FA729705-3B26-8D3B-8F49-BE3F9618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843522"/>
            <a:ext cx="11645629" cy="30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3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atellite image of a land&#10;&#10;AI-generated content may be incorrect.">
            <a:extLst>
              <a:ext uri="{FF2B5EF4-FFF2-40B4-BE49-F238E27FC236}">
                <a16:creationId xmlns:a16="http://schemas.microsoft.com/office/drawing/2014/main" id="{22E59ABC-6477-337C-D07B-368718E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5010" cy="76043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C31B128-CBCF-DC4B-449B-0076F459E0EA}"/>
              </a:ext>
            </a:extLst>
          </p:cNvPr>
          <p:cNvSpPr txBox="1">
            <a:spLocks/>
          </p:cNvSpPr>
          <p:nvPr/>
        </p:nvSpPr>
        <p:spPr>
          <a:xfrm>
            <a:off x="3600000" y="1260000"/>
            <a:ext cx="77242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FF00"/>
                </a:solidFill>
              </a:rPr>
              <a:t>Dikte dekzand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74585-5C80-0B61-C05C-2DB44522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B4A5-A6F1-4124-836D-AE39E8FEC40B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211D3-15DA-75A5-415F-35C090C2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4CD2E-688C-C324-6FE1-7D35DAE5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32</a:t>
            </a:fld>
            <a:endParaRPr lang="nl-NL"/>
          </a:p>
        </p:txBody>
      </p:sp>
      <p:pic>
        <p:nvPicPr>
          <p:cNvPr id="19" name="Picture 18" descr="A satellite view of a land&#10;&#10;AI-generated content may be incorrect.">
            <a:extLst>
              <a:ext uri="{FF2B5EF4-FFF2-40B4-BE49-F238E27FC236}">
                <a16:creationId xmlns:a16="http://schemas.microsoft.com/office/drawing/2014/main" id="{95F6F539-6ADA-57D8-C816-D89C3B51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3664" cy="7560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D3AC40F-4094-EB94-081B-B620B6931288}"/>
              </a:ext>
            </a:extLst>
          </p:cNvPr>
          <p:cNvSpPr txBox="1">
            <a:spLocks/>
          </p:cNvSpPr>
          <p:nvPr/>
        </p:nvSpPr>
        <p:spPr>
          <a:xfrm>
            <a:off x="3600000" y="1260000"/>
            <a:ext cx="77242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FFFF00"/>
                </a:solidFill>
              </a:rPr>
              <a:t>Bolle Akkers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70715-4DF3-1090-461F-E61B166D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C115-3815-44EE-AEA5-BEF24389BEDC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5B91F-F00D-1DF2-FC05-1237B691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95AC3-1679-C0EA-A9C7-AE50A27F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33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37B18-583C-D7F1-909D-B7785960B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4008" y="2183983"/>
            <a:ext cx="4418965" cy="2218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A8A9969-E22E-8C57-A05C-BF284D18AE4B}"/>
              </a:ext>
            </a:extLst>
          </p:cNvPr>
          <p:cNvSpPr txBox="1"/>
          <p:nvPr/>
        </p:nvSpPr>
        <p:spPr>
          <a:xfrm>
            <a:off x="952919" y="1798735"/>
            <a:ext cx="58088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Later aangebracht </a:t>
            </a:r>
            <a:r>
              <a:rPr lang="nl-NL" sz="2000" dirty="0" err="1"/>
              <a:t>esdek</a:t>
            </a:r>
            <a:r>
              <a:rPr lang="nl-NL" sz="2000" dirty="0"/>
              <a:t> van 10–100 cm over het hele perceel.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Onder het </a:t>
            </a:r>
            <a:r>
              <a:rPr lang="nl-NL" sz="2000" dirty="0" err="1"/>
              <a:t>esdek</a:t>
            </a:r>
            <a:r>
              <a:rPr lang="nl-NL" sz="2000" dirty="0"/>
              <a:t> ligt de structuur van oude, begraven bolle akkers.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Oude perceelgrenzen zichtbaar als greppels/laagtes tussen bolle akkers (±50–75 cm).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Structuren vooral zichtbaar in het centrale deel van het perceel van </a:t>
            </a:r>
            <a:r>
              <a:rPr lang="nl-NL" sz="2000" dirty="0" err="1"/>
              <a:t>Ollekes</a:t>
            </a:r>
            <a:r>
              <a:rPr lang="nl-NL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Onderliggend dekzand varieert in dikte van ca. 10–150 cm.</a:t>
            </a:r>
          </a:p>
        </p:txBody>
      </p:sp>
    </p:spTree>
    <p:extLst>
      <p:ext uri="{BB962C8B-B14F-4D97-AF65-F5344CB8AC3E}">
        <p14:creationId xmlns:p14="http://schemas.microsoft.com/office/powerpoint/2010/main" val="2719427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C7E4-8D4D-E44F-7496-ECFBAF79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531" y="136524"/>
            <a:ext cx="8725469" cy="1325563"/>
          </a:xfrm>
        </p:spPr>
        <p:txBody>
          <a:bodyPr>
            <a:normAutofit/>
          </a:bodyPr>
          <a:lstStyle/>
          <a:p>
            <a:r>
              <a:rPr lang="nl-NL" sz="3200" dirty="0"/>
              <a:t>Wat levert geofysica op voor </a:t>
            </a:r>
            <a:br>
              <a:rPr lang="nl-NL" sz="3200" dirty="0"/>
            </a:br>
            <a:r>
              <a:rPr lang="nl-NL" sz="3200" dirty="0"/>
              <a:t>landschap en archeologie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0030-B17B-D2CB-3408-1CE3A0102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3390" y="1733549"/>
            <a:ext cx="884716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Geofysisch onderzoek maakt het mogelijk om: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Bodemopbouw en paleolandschap </a:t>
            </a:r>
            <a:r>
              <a:rPr lang="nl-NL" dirty="0" err="1"/>
              <a:t>vlakdekkend</a:t>
            </a:r>
            <a:r>
              <a:rPr lang="nl-NL" dirty="0"/>
              <a:t> in kaart te brengen</a:t>
            </a:r>
          </a:p>
          <a:p>
            <a:r>
              <a:rPr lang="nl-NL" dirty="0"/>
              <a:t>Herkennen begraven landschapselementen (</a:t>
            </a:r>
            <a:r>
              <a:rPr lang="nl-NL" dirty="0" err="1"/>
              <a:t>paleogeulen</a:t>
            </a:r>
            <a:r>
              <a:rPr lang="nl-NL" dirty="0"/>
              <a:t>, dekzandruggen, akkerstructuren)</a:t>
            </a:r>
          </a:p>
          <a:p>
            <a:r>
              <a:rPr lang="nl-NL" dirty="0"/>
              <a:t>Archeologisch onderzoek gerichter en efficiënter uit te voeren (door betere plaatsing van boringen en/of proefsleuven)</a:t>
            </a:r>
          </a:p>
          <a:p>
            <a:r>
              <a:rPr lang="nl-NL" b="1" dirty="0"/>
              <a:t>Boringen blijven nodig voor ijking en verificatie</a:t>
            </a:r>
          </a:p>
          <a:p>
            <a:r>
              <a:rPr lang="nl-NL" b="1" dirty="0"/>
              <a:t>Niet in alle bodemtypen even goed bruikbaar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91963-B6CE-D607-5F24-CE78085F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12CD8-ED3A-41DF-9782-A7DBCA34FD0C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B6407-EA15-7729-5CA5-3FE5074F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6F888-286C-AC02-CEC2-70897502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81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6CCA09-B9C1-4747-AC34-8B2AC6B2F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840" y="1676056"/>
            <a:ext cx="9100160" cy="503993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E66D80D-1D95-4F19-9417-F09070F9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07" y="3799684"/>
            <a:ext cx="1662324" cy="555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FF0000"/>
                </a:solidFill>
              </a:rPr>
              <a:t>Vragen?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6B832C-0FD1-49CF-A353-E4B3CB49D32B}"/>
              </a:ext>
            </a:extLst>
          </p:cNvPr>
          <p:cNvSpPr txBox="1"/>
          <p:nvPr/>
        </p:nvSpPr>
        <p:spPr>
          <a:xfrm>
            <a:off x="7889020" y="5440058"/>
            <a:ext cx="2778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Koos de Vries</a:t>
            </a:r>
          </a:p>
          <a:p>
            <a:r>
              <a:rPr lang="nl-NL" dirty="0"/>
              <a:t>Medusa </a:t>
            </a:r>
            <a:r>
              <a:rPr lang="nl-NL" dirty="0" err="1"/>
              <a:t>Geoservices</a:t>
            </a:r>
            <a:r>
              <a:rPr lang="nl-NL" dirty="0"/>
              <a:t> </a:t>
            </a:r>
          </a:p>
          <a:p>
            <a:r>
              <a:rPr lang="nl-NL" dirty="0"/>
              <a:t>06 270 87 250</a:t>
            </a:r>
          </a:p>
          <a:p>
            <a:r>
              <a:rPr lang="nl-NL" dirty="0"/>
              <a:t>koos@medusa-online.com</a:t>
            </a:r>
          </a:p>
        </p:txBody>
      </p:sp>
    </p:spTree>
    <p:extLst>
      <p:ext uri="{BB962C8B-B14F-4D97-AF65-F5344CB8AC3E}">
        <p14:creationId xmlns:p14="http://schemas.microsoft.com/office/powerpoint/2010/main" val="4258109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438" y="1665372"/>
            <a:ext cx="8058912" cy="310896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605" y="1665372"/>
            <a:ext cx="5779008" cy="224332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342" y="1665372"/>
            <a:ext cx="8065008" cy="445617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88036" y="105008"/>
            <a:ext cx="5257800" cy="1325563"/>
          </a:xfrm>
        </p:spPr>
        <p:txBody>
          <a:bodyPr/>
          <a:lstStyle/>
          <a:p>
            <a:r>
              <a:rPr lang="nl-NL" dirty="0"/>
              <a:t>Compleet </a:t>
            </a:r>
            <a:r>
              <a:rPr lang="nl-NL" dirty="0">
                <a:solidFill>
                  <a:srgbClr val="398DD1"/>
                </a:solidFill>
              </a:rPr>
              <a:t>inzicht</a:t>
            </a:r>
          </a:p>
        </p:txBody>
      </p:sp>
      <p:sp>
        <p:nvSpPr>
          <p:cNvPr id="6" name="Tijdelijke aanduiding voor inhoud 3"/>
          <p:cNvSpPr txBox="1">
            <a:spLocks/>
          </p:cNvSpPr>
          <p:nvPr/>
        </p:nvSpPr>
        <p:spPr>
          <a:xfrm>
            <a:off x="2480605" y="4801284"/>
            <a:ext cx="7502628" cy="1320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Boringen geven een deel inzicht</a:t>
            </a:r>
          </a:p>
          <a:p>
            <a:r>
              <a:rPr lang="nl-NL" dirty="0"/>
              <a:t>Geofysica kan tussen de boringen “inkleuren”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D3B7A6EA-EC37-7F48-C960-BAEB96FE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5761" y="6242448"/>
            <a:ext cx="4114800" cy="365125"/>
          </a:xfrm>
        </p:spPr>
        <p:txBody>
          <a:bodyPr/>
          <a:lstStyle/>
          <a:p>
            <a:r>
              <a:rPr lang="en-US" dirty="0"/>
              <a:t>NBV </a:t>
            </a:r>
            <a:r>
              <a:rPr lang="en-US" dirty="0" err="1"/>
              <a:t>Themadag</a:t>
            </a:r>
            <a:r>
              <a:rPr lang="en-US" dirty="0"/>
              <a:t> Bodem en </a:t>
            </a:r>
            <a:r>
              <a:rPr lang="en-US" dirty="0" err="1"/>
              <a:t>archeologie</a:t>
            </a:r>
            <a:r>
              <a:rPr lang="en-US" dirty="0"/>
              <a:t>: </a:t>
            </a:r>
            <a:r>
              <a:rPr lang="en-US" dirty="0" err="1"/>
              <a:t>geofysische</a:t>
            </a:r>
            <a:r>
              <a:rPr lang="en-US" dirty="0"/>
              <a:t> </a:t>
            </a:r>
            <a:r>
              <a:rPr lang="en-US" dirty="0" err="1"/>
              <a:t>kartering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C82B2A7-1B0E-9E85-35C5-CDEFBCB7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4</a:t>
            </a:fld>
            <a:endParaRPr lang="nl-NL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4F61C9DE-2CFF-5B4F-70B5-A0692875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5A16-EA1B-4F3B-9395-BD3157FF93D8}" type="datetime1">
              <a:rPr lang="nl-NL" smtClean="0"/>
              <a:t>10-3-2026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0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2560" y="0"/>
            <a:ext cx="5558691" cy="1325563"/>
          </a:xfrm>
        </p:spPr>
        <p:txBody>
          <a:bodyPr/>
          <a:lstStyle/>
          <a:p>
            <a:r>
              <a:rPr lang="nl-NL" dirty="0"/>
              <a:t>Scannende technieken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41972" y="1623457"/>
            <a:ext cx="4187090" cy="4794879"/>
          </a:xfrm>
        </p:spPr>
        <p:txBody>
          <a:bodyPr>
            <a:normAutofit fontScale="55000" lnSpcReduction="20000"/>
          </a:bodyPr>
          <a:lstStyle/>
          <a:p>
            <a:r>
              <a:rPr lang="nl-NL" dirty="0"/>
              <a:t>Grondradar</a:t>
            </a:r>
          </a:p>
          <a:p>
            <a:pPr lvl="1"/>
            <a:r>
              <a:rPr lang="nl-NL" dirty="0"/>
              <a:t>Laagopbouw</a:t>
            </a:r>
          </a:p>
          <a:p>
            <a:pPr lvl="1"/>
            <a:r>
              <a:rPr lang="nl-NL" dirty="0"/>
              <a:t>Diepte tot 1-4 m </a:t>
            </a:r>
            <a:r>
              <a:rPr lang="mr-IN" dirty="0"/>
              <a:t>–</a:t>
            </a:r>
            <a:r>
              <a:rPr lang="nl-NL" dirty="0"/>
              <a:t>mv</a:t>
            </a:r>
          </a:p>
          <a:p>
            <a:pPr lvl="1"/>
            <a:r>
              <a:rPr lang="nl-NL" dirty="0"/>
              <a:t>Bodemkundige </a:t>
            </a:r>
            <a:r>
              <a:rPr lang="nl-NL" dirty="0" err="1"/>
              <a:t>interpretetatie</a:t>
            </a:r>
            <a:r>
              <a:rPr lang="nl-NL" dirty="0"/>
              <a:t> van zwart-wit plaatjes</a:t>
            </a:r>
          </a:p>
          <a:p>
            <a:r>
              <a:rPr lang="nl-NL" dirty="0"/>
              <a:t>Gammaspectrometer</a:t>
            </a:r>
          </a:p>
          <a:p>
            <a:pPr lvl="1"/>
            <a:r>
              <a:rPr lang="nl-NL" dirty="0"/>
              <a:t>Textuur (zand/lutum gehalte) toplaag</a:t>
            </a:r>
          </a:p>
          <a:p>
            <a:pPr lvl="1"/>
            <a:r>
              <a:rPr lang="nl-NL" dirty="0"/>
              <a:t>Diepte: 30 cm</a:t>
            </a:r>
          </a:p>
          <a:p>
            <a:pPr lvl="1"/>
            <a:r>
              <a:rPr lang="nl-NL" dirty="0"/>
              <a:t>Met ijking van monsters kwantitatieve meting</a:t>
            </a:r>
          </a:p>
          <a:p>
            <a:r>
              <a:rPr lang="nl-NL" dirty="0"/>
              <a:t>EM systeem</a:t>
            </a:r>
          </a:p>
          <a:p>
            <a:pPr lvl="1"/>
            <a:r>
              <a:rPr lang="nl-NL" dirty="0"/>
              <a:t>Geleidbaarheid van bodem op verschillende dieptes </a:t>
            </a:r>
          </a:p>
          <a:p>
            <a:pPr lvl="1"/>
            <a:r>
              <a:rPr lang="nl-NL" dirty="0"/>
              <a:t>Lagen 0.5-6 m </a:t>
            </a:r>
            <a:r>
              <a:rPr lang="mr-IN" dirty="0"/>
              <a:t>–</a:t>
            </a:r>
            <a:r>
              <a:rPr lang="nl-NL" dirty="0"/>
              <a:t>mv</a:t>
            </a:r>
          </a:p>
          <a:p>
            <a:pPr lvl="1"/>
            <a:r>
              <a:rPr lang="nl-NL" dirty="0"/>
              <a:t>Na toepassing inversiemodel kwalitatieve </a:t>
            </a:r>
            <a:r>
              <a:rPr lang="nl-NL" dirty="0" err="1"/>
              <a:t>infomatie</a:t>
            </a:r>
            <a:r>
              <a:rPr lang="nl-NL" dirty="0"/>
              <a:t> over textuur/ vocht/ saliniteit</a:t>
            </a:r>
          </a:p>
          <a:p>
            <a:r>
              <a:rPr lang="nl-NL" dirty="0"/>
              <a:t>Overige technieken</a:t>
            </a:r>
          </a:p>
          <a:p>
            <a:pPr lvl="1"/>
            <a:r>
              <a:rPr lang="nl-NL" dirty="0"/>
              <a:t>Sub </a:t>
            </a:r>
            <a:r>
              <a:rPr lang="nl-NL" dirty="0" err="1"/>
              <a:t>bottom</a:t>
            </a:r>
            <a:r>
              <a:rPr lang="nl-NL" dirty="0"/>
              <a:t> </a:t>
            </a:r>
            <a:r>
              <a:rPr lang="nl-NL" dirty="0" err="1"/>
              <a:t>profiler</a:t>
            </a:r>
            <a:r>
              <a:rPr lang="nl-NL" dirty="0"/>
              <a:t> (SILAS, </a:t>
            </a:r>
            <a:r>
              <a:rPr lang="nl-NL" dirty="0" err="1"/>
              <a:t>Chirper</a:t>
            </a:r>
            <a:r>
              <a:rPr lang="nl-NL" dirty="0"/>
              <a:t> </a:t>
            </a:r>
            <a:r>
              <a:rPr lang="nl-NL" dirty="0" err="1"/>
              <a:t>etc</a:t>
            </a:r>
            <a:r>
              <a:rPr lang="nl-NL" dirty="0"/>
              <a:t>) Onderwater bodemopbouw, objecten in zeebodem</a:t>
            </a:r>
          </a:p>
          <a:p>
            <a:pPr lvl="1"/>
            <a:r>
              <a:rPr lang="nl-NL" dirty="0"/>
              <a:t>Side scan sonar (</a:t>
            </a:r>
            <a:r>
              <a:rPr lang="nl-NL" dirty="0" err="1"/>
              <a:t>opjecten</a:t>
            </a:r>
            <a:r>
              <a:rPr lang="nl-NL" dirty="0"/>
              <a:t> op de waterbodem)</a:t>
            </a:r>
          </a:p>
          <a:p>
            <a:pPr lvl="1"/>
            <a:r>
              <a:rPr lang="nl-NL" dirty="0"/>
              <a:t>Magnetometer (ijzeren objecten)</a:t>
            </a:r>
          </a:p>
          <a:p>
            <a:pPr lvl="1"/>
            <a:r>
              <a:rPr lang="nl-NL" dirty="0"/>
              <a:t>Metaaldetector (metaalobjecten)</a:t>
            </a:r>
          </a:p>
          <a:p>
            <a:pPr lvl="1"/>
            <a:r>
              <a:rPr lang="nl-NL" dirty="0"/>
              <a:t>….</a:t>
            </a:r>
          </a:p>
          <a:p>
            <a:pPr lvl="1"/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630" y="3334564"/>
            <a:ext cx="1438656" cy="1438656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630" y="111064"/>
            <a:ext cx="1438656" cy="14386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630" y="1722814"/>
            <a:ext cx="1438656" cy="14386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3B8E3A-ABB8-4B87-8746-370F0E7913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8914" y="4981854"/>
            <a:ext cx="1956000" cy="1254285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AB2CC8-7041-E683-74A2-37A660E1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8C22A-7685-DE06-5BEF-FB5D7219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5</a:t>
            </a:fld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DB9D746-53B0-D122-4981-EBB5F4C8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E735-5F10-4CBE-8683-C48DF42C252A}" type="datetime1">
              <a:rPr lang="nl-NL" smtClean="0"/>
              <a:t>10-3-2026</a:t>
            </a:fld>
            <a:endParaRPr lang="nl-NL"/>
          </a:p>
        </p:txBody>
      </p:sp>
      <p:pic>
        <p:nvPicPr>
          <p:cNvPr id="11" name="Afbeelding 30" descr="Afbeelding met buitenshuis, hemel, plant, gras&#10;&#10;Door AI gegenereerde inhoud is mogelijk onjuist.">
            <a:extLst>
              <a:ext uri="{FF2B5EF4-FFF2-40B4-BE49-F238E27FC236}">
                <a16:creationId xmlns:a16="http://schemas.microsoft.com/office/drawing/2014/main" id="{BE7B7C9D-4739-1160-4D89-C2289B2CC7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9553" y="5169103"/>
            <a:ext cx="2168517" cy="1569042"/>
          </a:xfrm>
          <a:prstGeom prst="rect">
            <a:avLst/>
          </a:prstGeom>
        </p:spPr>
      </p:pic>
      <p:pic>
        <p:nvPicPr>
          <p:cNvPr id="12" name="Picture 11" descr="A drone in the sand&#10;&#10;Description automatically generated">
            <a:extLst>
              <a:ext uri="{FF2B5EF4-FFF2-40B4-BE49-F238E27FC236}">
                <a16:creationId xmlns:a16="http://schemas.microsoft.com/office/drawing/2014/main" id="{295DEDA9-6638-0F2D-3A09-D8A5799BA7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355" y="5169103"/>
            <a:ext cx="2083884" cy="1569042"/>
          </a:xfrm>
          <a:prstGeom prst="rect">
            <a:avLst/>
          </a:prstGeom>
        </p:spPr>
      </p:pic>
      <p:pic>
        <p:nvPicPr>
          <p:cNvPr id="13" name="Picture 12" descr="A vehicle in a field&#10;&#10;Description automatically generated">
            <a:extLst>
              <a:ext uri="{FF2B5EF4-FFF2-40B4-BE49-F238E27FC236}">
                <a16:creationId xmlns:a16="http://schemas.microsoft.com/office/drawing/2014/main" id="{E1340AD3-9289-D43C-7B48-9B16B98FDC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6754" y="3290610"/>
            <a:ext cx="2418846" cy="1715202"/>
          </a:xfrm>
          <a:prstGeom prst="rect">
            <a:avLst/>
          </a:prstGeom>
        </p:spPr>
      </p:pic>
      <p:pic>
        <p:nvPicPr>
          <p:cNvPr id="14" name="Afbeelding 21" descr="Afbeelding met buiten, gras, vrachtwagen, groen&#10;&#10;Automatisch gegenereerde beschrijving">
            <a:extLst>
              <a:ext uri="{FF2B5EF4-FFF2-40B4-BE49-F238E27FC236}">
                <a16:creationId xmlns:a16="http://schemas.microsoft.com/office/drawing/2014/main" id="{0657BF1A-0E05-E0C7-683B-A79D1640E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673" y="1143991"/>
            <a:ext cx="2765275" cy="2029126"/>
          </a:xfrm>
          <a:prstGeom prst="rect">
            <a:avLst/>
          </a:prstGeom>
        </p:spPr>
      </p:pic>
      <p:pic>
        <p:nvPicPr>
          <p:cNvPr id="15" name="Afbeelding 4" descr="Afbeelding met gras, buiten, geparkeerd, motor&#10;&#10;Automatisch gegenereerde beschrijving">
            <a:extLst>
              <a:ext uri="{FF2B5EF4-FFF2-40B4-BE49-F238E27FC236}">
                <a16:creationId xmlns:a16="http://schemas.microsoft.com/office/drawing/2014/main" id="{4BB3D1D9-D6E5-490B-AA3F-03CB2F8204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4014" y="3576428"/>
            <a:ext cx="1881201" cy="1429384"/>
          </a:xfrm>
          <a:prstGeom prst="rect">
            <a:avLst/>
          </a:prstGeom>
        </p:spPr>
      </p:pic>
      <p:pic>
        <p:nvPicPr>
          <p:cNvPr id="18" name="Picture 17" descr="A person walking in a field&#10;&#10;AI-generated content may be incorrect.">
            <a:extLst>
              <a:ext uri="{FF2B5EF4-FFF2-40B4-BE49-F238E27FC236}">
                <a16:creationId xmlns:a16="http://schemas.microsoft.com/office/drawing/2014/main" id="{F0FAA77E-0AAC-3285-778A-B4D7FEA730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2677" y="1143991"/>
            <a:ext cx="2978040" cy="2368457"/>
          </a:xfrm>
          <a:prstGeom prst="rect">
            <a:avLst/>
          </a:prstGeom>
        </p:spPr>
      </p:pic>
      <p:pic>
        <p:nvPicPr>
          <p:cNvPr id="21" name="Afbeelding 5" descr="Afbeelding met buiten, persoon, water, berg&#10;&#10;Automatisch gegenereerde beschrijving">
            <a:extLst>
              <a:ext uri="{FF2B5EF4-FFF2-40B4-BE49-F238E27FC236}">
                <a16:creationId xmlns:a16="http://schemas.microsoft.com/office/drawing/2014/main" id="{AFAB5467-4C04-FEFF-57A0-789A8FE37E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5999" y="1121629"/>
            <a:ext cx="1940627" cy="2380321"/>
          </a:xfrm>
          <a:prstGeom prst="rect">
            <a:avLst/>
          </a:prstGeom>
        </p:spPr>
      </p:pic>
      <p:pic>
        <p:nvPicPr>
          <p:cNvPr id="22" name="Afbeelding 9">
            <a:extLst>
              <a:ext uri="{FF2B5EF4-FFF2-40B4-BE49-F238E27FC236}">
                <a16:creationId xmlns:a16="http://schemas.microsoft.com/office/drawing/2014/main" id="{307D0283-4A7A-5335-81A7-D8F393C28AC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120" y="3572523"/>
            <a:ext cx="3400597" cy="1429384"/>
          </a:xfrm>
          <a:prstGeom prst="rect">
            <a:avLst/>
          </a:prstGeom>
        </p:spPr>
      </p:pic>
      <p:pic>
        <p:nvPicPr>
          <p:cNvPr id="25" name="Picture 24" descr="A person on a tractor in a field&#10;&#10;AI-generated content may be incorrect.">
            <a:extLst>
              <a:ext uri="{FF2B5EF4-FFF2-40B4-BE49-F238E27FC236}">
                <a16:creationId xmlns:a16="http://schemas.microsoft.com/office/drawing/2014/main" id="{1D5D23DA-5C94-BAC8-DDD9-732906BDCB6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7388" y="5192611"/>
            <a:ext cx="3513653" cy="1552371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:a16="http://schemas.microsoft.com/office/drawing/2014/main" id="{369F7BC6-0E90-B419-8579-91E686504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0120" y="3555853"/>
            <a:ext cx="3400597" cy="146965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2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x-ray&#10;&#10;AI-generated content may be incorrect.">
            <a:extLst>
              <a:ext uri="{FF2B5EF4-FFF2-40B4-BE49-F238E27FC236}">
                <a16:creationId xmlns:a16="http://schemas.microsoft.com/office/drawing/2014/main" id="{01FE1BD7-9C64-9981-F879-870ACC3E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74" y="1494923"/>
            <a:ext cx="5444294" cy="30672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13DD80-F1F1-B4D8-3387-FC3E8E19AB31}"/>
              </a:ext>
            </a:extLst>
          </p:cNvPr>
          <p:cNvSpPr txBox="1"/>
          <p:nvPr/>
        </p:nvSpPr>
        <p:spPr>
          <a:xfrm>
            <a:off x="7334587" y="1494923"/>
            <a:ext cx="364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</a:rPr>
              <a:t>Grondradaronderzoek CSI NY S3 E15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E65DF-9C22-7576-8A00-16E7B8041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069" y="1864255"/>
            <a:ext cx="6146805" cy="4639344"/>
          </a:xfrm>
        </p:spPr>
        <p:txBody>
          <a:bodyPr>
            <a:normAutofit/>
          </a:bodyPr>
          <a:lstStyle/>
          <a:p>
            <a:r>
              <a:rPr lang="nl-NL" sz="2400" dirty="0"/>
              <a:t>Geofysica levert geen fraaie bodemfoto’s, maar meestal enkel getallen of patroon met lichte en donkere banden:</a:t>
            </a:r>
          </a:p>
          <a:p>
            <a:pPr marL="0" indent="0">
              <a:buNone/>
            </a:pPr>
            <a:endParaRPr lang="nl-NL" sz="2400" dirty="0"/>
          </a:p>
          <a:p>
            <a:pPr lvl="1"/>
            <a:r>
              <a:rPr lang="nl-NL" sz="1700" dirty="0"/>
              <a:t>Weerstand (Ohm)</a:t>
            </a:r>
            <a:endParaRPr lang="en-GB" sz="1700" dirty="0"/>
          </a:p>
          <a:p>
            <a:pPr lvl="1"/>
            <a:r>
              <a:rPr lang="en-GB" sz="1700" dirty="0" err="1"/>
              <a:t>Geleiding</a:t>
            </a:r>
            <a:r>
              <a:rPr lang="en-GB" sz="1700" dirty="0"/>
              <a:t> (mS/m)</a:t>
            </a:r>
          </a:p>
          <a:p>
            <a:pPr lvl="1"/>
            <a:r>
              <a:rPr lang="en-GB" sz="1700" dirty="0" err="1"/>
              <a:t>Voortplantingssnelheid</a:t>
            </a:r>
            <a:r>
              <a:rPr lang="en-GB" sz="1700" dirty="0"/>
              <a:t> </a:t>
            </a:r>
            <a:r>
              <a:rPr lang="en-GB" sz="1700" dirty="0" err="1"/>
              <a:t>geluidsgolven</a:t>
            </a:r>
            <a:r>
              <a:rPr lang="en-GB" sz="1700" dirty="0"/>
              <a:t> (m/s)</a:t>
            </a:r>
          </a:p>
          <a:p>
            <a:pPr lvl="1"/>
            <a:r>
              <a:rPr lang="en-GB" sz="1700" dirty="0" err="1"/>
              <a:t>Reflectie</a:t>
            </a:r>
            <a:r>
              <a:rPr lang="en-GB" sz="1700" dirty="0"/>
              <a:t> in </a:t>
            </a:r>
            <a:r>
              <a:rPr lang="en-GB" sz="1700" dirty="0" err="1"/>
              <a:t>tijd</a:t>
            </a:r>
            <a:r>
              <a:rPr lang="en-GB" sz="1700" dirty="0"/>
              <a:t> en amplitude/</a:t>
            </a:r>
            <a:r>
              <a:rPr lang="en-GB" sz="1700" dirty="0" err="1"/>
              <a:t>sterkte</a:t>
            </a:r>
            <a:r>
              <a:rPr lang="en-GB" sz="1700" dirty="0"/>
              <a:t> van </a:t>
            </a:r>
            <a:r>
              <a:rPr lang="en-GB" sz="1700" dirty="0" err="1"/>
              <a:t>electromagnetische</a:t>
            </a:r>
            <a:r>
              <a:rPr lang="en-GB" sz="1700" dirty="0"/>
              <a:t> </a:t>
            </a:r>
            <a:r>
              <a:rPr lang="en-GB" sz="1700" dirty="0" err="1"/>
              <a:t>pulsen</a:t>
            </a:r>
            <a:r>
              <a:rPr lang="en-GB" sz="1700" dirty="0"/>
              <a:t> (</a:t>
            </a:r>
            <a:r>
              <a:rPr lang="en-GB" sz="1700" dirty="0" err="1"/>
              <a:t>nanoseconden</a:t>
            </a:r>
            <a:r>
              <a:rPr lang="en-GB" sz="1700" dirty="0"/>
              <a:t>)</a:t>
            </a:r>
          </a:p>
          <a:p>
            <a:pPr lvl="1"/>
            <a:r>
              <a:rPr lang="en-GB" sz="1700" dirty="0" err="1"/>
              <a:t>Demping</a:t>
            </a:r>
            <a:r>
              <a:rPr lang="en-GB" sz="1700" dirty="0"/>
              <a:t> van het </a:t>
            </a:r>
            <a:r>
              <a:rPr lang="en-GB" sz="1700" dirty="0" err="1"/>
              <a:t>radarsignaal</a:t>
            </a:r>
            <a:endParaRPr lang="en-GB" sz="1700" dirty="0"/>
          </a:p>
          <a:p>
            <a:pPr lvl="1"/>
            <a:r>
              <a:rPr lang="en-GB" sz="1700" dirty="0" err="1"/>
              <a:t>Variaties</a:t>
            </a:r>
            <a:r>
              <a:rPr lang="en-GB" sz="1700" dirty="0"/>
              <a:t> in </a:t>
            </a:r>
            <a:r>
              <a:rPr lang="en-GB" sz="1700" dirty="0" err="1"/>
              <a:t>magnetische</a:t>
            </a:r>
            <a:r>
              <a:rPr lang="en-GB" sz="1700" dirty="0"/>
              <a:t> Velden (nanotesla)</a:t>
            </a:r>
          </a:p>
          <a:p>
            <a:pPr lvl="1"/>
            <a:endParaRPr lang="en-GB" dirty="0"/>
          </a:p>
          <a:p>
            <a:pPr lvl="1"/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B01A6-7B5A-5F6E-F0CC-50FDE84B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20E-F45D-491B-BC63-CCDCEB11C604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5E586-2091-8344-C968-D6222BBA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5BF38-BA1D-5F8B-81FE-D682B945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6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BAE58-94A4-E597-1B38-6440B6C3AB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5668" y="749263"/>
            <a:ext cx="5444294" cy="3285305"/>
          </a:xfrm>
          <a:prstGeom prst="rect">
            <a:avLst/>
          </a:prstGeom>
        </p:spPr>
      </p:pic>
      <p:pic>
        <p:nvPicPr>
          <p:cNvPr id="11" name="Picture 10" descr="Close-up of a device with a screen&#10;&#10;AI-generated content may be incorrect.">
            <a:extLst>
              <a:ext uri="{FF2B5EF4-FFF2-40B4-BE49-F238E27FC236}">
                <a16:creationId xmlns:a16="http://schemas.microsoft.com/office/drawing/2014/main" id="{68214E68-1A02-95D6-9629-7BB9FD6A32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2019782" cy="1514836"/>
          </a:xfrm>
          <a:prstGeom prst="rect">
            <a:avLst/>
          </a:prstGeom>
        </p:spPr>
      </p:pic>
      <p:pic>
        <p:nvPicPr>
          <p:cNvPr id="12" name="Picture 11" descr="A grey and white image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683B8F82-1437-FAD7-F449-15576A6592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81" y="4082469"/>
            <a:ext cx="6431781" cy="22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542" y="84555"/>
            <a:ext cx="6749716" cy="1325563"/>
          </a:xfrm>
        </p:spPr>
        <p:txBody>
          <a:bodyPr>
            <a:normAutofit/>
          </a:bodyPr>
          <a:lstStyle/>
          <a:p>
            <a:r>
              <a:rPr lang="nl-NL" noProof="0" dirty="0"/>
              <a:t>Techniek: grondradar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nl-NL" noProof="0" dirty="0"/>
              <a:t>Meetsysteem om laagovergangen in de bodem in kaart te brengen</a:t>
            </a:r>
          </a:p>
          <a:p>
            <a:pPr lvl="1"/>
            <a:r>
              <a:rPr lang="nl-NL" noProof="0" dirty="0"/>
              <a:t>Een grondradarsysteem bestaat uit:</a:t>
            </a:r>
          </a:p>
          <a:p>
            <a:pPr lvl="2"/>
            <a:r>
              <a:rPr lang="nl-NL" noProof="0" dirty="0"/>
              <a:t>Elektromagnetische zender en ontvanger</a:t>
            </a:r>
          </a:p>
          <a:p>
            <a:pPr lvl="1"/>
            <a:r>
              <a:rPr lang="nl-NL" noProof="0" dirty="0"/>
              <a:t>Radarsignaal wordt gereflecteerd door objecten of laagovergangen </a:t>
            </a:r>
          </a:p>
          <a:p>
            <a:pPr lvl="1"/>
            <a:r>
              <a:rPr lang="nl-NL" noProof="0" dirty="0"/>
              <a:t>Lijnmeting</a:t>
            </a:r>
          </a:p>
          <a:p>
            <a:r>
              <a:rPr lang="nl-NL" noProof="0" dirty="0"/>
              <a:t>Meting levert</a:t>
            </a:r>
          </a:p>
          <a:p>
            <a:pPr lvl="1"/>
            <a:r>
              <a:rPr lang="nl-NL" dirty="0"/>
              <a:t>D</a:t>
            </a:r>
            <a:r>
              <a:rPr lang="nl-NL" noProof="0" dirty="0" err="1"/>
              <a:t>warsdoorsnede</a:t>
            </a:r>
            <a:r>
              <a:rPr lang="nl-NL" noProof="0" dirty="0"/>
              <a:t> van de bodem</a:t>
            </a:r>
          </a:p>
          <a:p>
            <a:pPr lvl="1"/>
            <a:r>
              <a:rPr lang="nl-NL" noProof="0" dirty="0"/>
              <a:t>Laagovergangen, ligging objecten</a:t>
            </a:r>
          </a:p>
          <a:p>
            <a:pPr lvl="1"/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E4CD20-F829-A14E-8B10-4B995349F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2" y="2762720"/>
            <a:ext cx="3600000" cy="13255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393D67A-744D-6E46-9B7F-0A749E701A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2" y="4104705"/>
            <a:ext cx="3600000" cy="131253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13469A8-3F24-0448-AF7D-755B4C76F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2" y="1385186"/>
            <a:ext cx="3591027" cy="1325564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0DB1993-F9F1-620A-837F-66C2E411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830C5-23B8-B554-AAFC-50C1B94D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D553-584E-4F5A-B77C-C0C104B17BEB}" type="datetime1">
              <a:rPr lang="nl-NL" smtClean="0"/>
              <a:t>10-3-2026</a:t>
            </a:fld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6189-A00F-C536-8453-FE341B07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7</a:t>
            </a:fld>
            <a:endParaRPr lang="nl-NL"/>
          </a:p>
        </p:txBody>
      </p:sp>
      <p:pic>
        <p:nvPicPr>
          <p:cNvPr id="5" name="Picture 4" descr="A drone flying over a field&#10;&#10;Description automatically generated">
            <a:extLst>
              <a:ext uri="{FF2B5EF4-FFF2-40B4-BE49-F238E27FC236}">
                <a16:creationId xmlns:a16="http://schemas.microsoft.com/office/drawing/2014/main" id="{9861887C-22EA-A2BB-EF80-4B34AA412E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2" y="5450083"/>
            <a:ext cx="3591027" cy="13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3B49C-D323-A443-9AAD-8C5DB25E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164766"/>
            <a:ext cx="10515600" cy="1325563"/>
          </a:xfrm>
        </p:spPr>
        <p:txBody>
          <a:bodyPr/>
          <a:lstStyle/>
          <a:p>
            <a:r>
              <a:rPr lang="nl-NL" dirty="0"/>
              <a:t>Grondradar </a:t>
            </a:r>
            <a:r>
              <a:rPr lang="nl-NL" dirty="0">
                <a:solidFill>
                  <a:srgbClr val="398DD1"/>
                </a:solidFill>
              </a:rPr>
              <a:t>profiel</a:t>
            </a:r>
          </a:p>
        </p:txBody>
      </p:sp>
      <p:pic>
        <p:nvPicPr>
          <p:cNvPr id="5" name="Tijdelijke aanduiding voor inhoud 4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32F8F040-96F8-AD45-9B3D-F8E39B9E8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845" y="2337016"/>
            <a:ext cx="8108310" cy="3240000"/>
          </a:xfrm>
        </p:spPr>
      </p:pic>
      <p:pic>
        <p:nvPicPr>
          <p:cNvPr id="7" name="Afbeelding 6" descr="Afbeelding met gras, tekst&#10;&#10;Automatisch gegenereerde beschrijving">
            <a:extLst>
              <a:ext uri="{FF2B5EF4-FFF2-40B4-BE49-F238E27FC236}">
                <a16:creationId xmlns:a16="http://schemas.microsoft.com/office/drawing/2014/main" id="{5E0C326A-395D-AA41-A2F4-3312A5FBC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45" y="2337016"/>
            <a:ext cx="8116614" cy="3240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CF2551-1C0F-F5EE-28A9-03F6E4A0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NBV Themadag Bodem en archeologie: geofysische kartering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3B85D-4E5C-563D-3F0D-C73588BB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06EA-5518-47D5-88B6-AF3135FB2AC4}" type="datetime1">
              <a:rPr lang="nl-NL" smtClean="0"/>
              <a:t>10-3-2026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9E9FD-1380-A2A2-27E4-A461111C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79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E4089-B142-5640-B347-07AD23CB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0" y="45085"/>
            <a:ext cx="3261360" cy="1325563"/>
          </a:xfrm>
        </p:spPr>
        <p:txBody>
          <a:bodyPr/>
          <a:lstStyle/>
          <a:p>
            <a:r>
              <a:rPr lang="nl-NL" dirty="0"/>
              <a:t>In de praktijk</a:t>
            </a:r>
          </a:p>
        </p:txBody>
      </p:sp>
      <p:pic>
        <p:nvPicPr>
          <p:cNvPr id="4" name="2021 analyse GPR Drentsche Aa gebied met studenten van HVHL" descr="2021 analyse GPR Drentsche Aa gebied met studenten van HVHL">
            <a:hlinkClick r:id="" action="ppaction://media"/>
            <a:extLst>
              <a:ext uri="{FF2B5EF4-FFF2-40B4-BE49-F238E27FC236}">
                <a16:creationId xmlns:a16="http://schemas.microsoft.com/office/drawing/2014/main" id="{535BA8E7-1A38-834F-8706-759B8ACE7B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8161" y="1614908"/>
            <a:ext cx="9035678" cy="5082454"/>
          </a:xfr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3EAD8B-08D5-A486-CFB9-46859E84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NBV Themadag Bodem en archeologie: geofysische kartering</a:t>
            </a: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7954F5-F103-5A2D-F729-4B8F7676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5394-0420-9848-82CA-07FEEC1203A0}" type="slidenum">
              <a:rPr lang="nl-NL" smtClean="0"/>
              <a:t>9</a:t>
            </a:fld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CC81F858-7A26-9D30-6B8B-2EE2B742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4085-838C-417A-8772-F4A6EE6B253F}" type="datetime1">
              <a:rPr lang="nl-NL" smtClean="0"/>
              <a:t>10-3-2026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2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77c5653-0b35-4b61-84bf-50abbe4857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B2D4A23F1A647B87C70395855BD46" ma:contentTypeVersion="18" ma:contentTypeDescription="Een nieuw document maken." ma:contentTypeScope="" ma:versionID="6956a107fc92c73612634e73dc975f6e">
  <xsd:schema xmlns:xsd="http://www.w3.org/2001/XMLSchema" xmlns:xs="http://www.w3.org/2001/XMLSchema" xmlns:p="http://schemas.microsoft.com/office/2006/metadata/properties" xmlns:ns3="5bb0ea9a-2578-4bae-b68f-2e6e4c9a6542" xmlns:ns4="e77c5653-0b35-4b61-84bf-50abbe4857a5" targetNamespace="http://schemas.microsoft.com/office/2006/metadata/properties" ma:root="true" ma:fieldsID="eacd637447db950d577fb45a58a7f665" ns3:_="" ns4:_="">
    <xsd:import namespace="5bb0ea9a-2578-4bae-b68f-2e6e4c9a6542"/>
    <xsd:import namespace="e77c5653-0b35-4b61-84bf-50abbe4857a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0ea9a-2578-4bae-b68f-2e6e4c9a65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c5653-0b35-4b61-84bf-50abbe4857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741622-B350-4619-883C-ABA1A448BD26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e77c5653-0b35-4b61-84bf-50abbe4857a5"/>
    <ds:schemaRef ds:uri="http://schemas.microsoft.com/office/infopath/2007/PartnerControls"/>
    <ds:schemaRef ds:uri="http://www.w3.org/XML/1998/namespace"/>
    <ds:schemaRef ds:uri="5bb0ea9a-2578-4bae-b68f-2e6e4c9a6542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EDB33D9-670A-411C-AA22-88D6C0A37D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C77786-3633-4B13-8746-B1654C21F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0ea9a-2578-4bae-b68f-2e6e4c9a6542"/>
    <ds:schemaRef ds:uri="e77c5653-0b35-4b61-84bf-50abbe4857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1190</Words>
  <Application>Microsoft Office PowerPoint</Application>
  <PresentationFormat>Breedbeeld</PresentationFormat>
  <Paragraphs>291</Paragraphs>
  <Slides>35</Slides>
  <Notes>13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Office-thema</vt:lpstr>
      <vt:lpstr>Bodem en paleolandschap in kaart met geofysica </vt:lpstr>
      <vt:lpstr>Waarom Geofysica voor bodem en archeologie</vt:lpstr>
      <vt:lpstr>Traditioneel onderzoek: puntmetingen</vt:lpstr>
      <vt:lpstr>Compleet inzicht</vt:lpstr>
      <vt:lpstr>Scannende technieken</vt:lpstr>
      <vt:lpstr>PowerPoint-presentatie</vt:lpstr>
      <vt:lpstr>Techniek: grondradar</vt:lpstr>
      <vt:lpstr>Grondradar profiel</vt:lpstr>
      <vt:lpstr>In de praktijk</vt:lpstr>
      <vt:lpstr>Bodemsoort bepaalt diepte</vt:lpstr>
      <vt:lpstr>Techniek: EMi </vt:lpstr>
      <vt:lpstr>Diepte zand obv de EMi metingen (conductiviteit)</vt:lpstr>
      <vt:lpstr>Techniek: Gammaspectrometer</vt:lpstr>
      <vt:lpstr>Voorbeeld projecten: Bodemopbouw Peizerdiep</vt:lpstr>
      <vt:lpstr>natuurlijke herinrichting Peizerdiep</vt:lpstr>
      <vt:lpstr>Onderzoeksvragen</vt:lpstr>
      <vt:lpstr>PowerPoint-presentatie</vt:lpstr>
      <vt:lpstr>PowerPoint-presentatie</vt:lpstr>
      <vt:lpstr>PowerPoint-presentatie</vt:lpstr>
      <vt:lpstr>meetlijnen</vt:lpstr>
      <vt:lpstr>radarvoorbeelden</vt:lpstr>
      <vt:lpstr>radarvoorbeelden</vt:lpstr>
      <vt:lpstr>Controle boringen</vt:lpstr>
      <vt:lpstr>Klei/lutum gehalte</vt:lpstr>
      <vt:lpstr>Onderkant veen</vt:lpstr>
      <vt:lpstr>Bovenkant keileem</vt:lpstr>
      <vt:lpstr>Conclusies Geofysisch onderzoek beekdal Peizerdiep</vt:lpstr>
      <vt:lpstr>Pingoruïne Kloosterveen, Assen</vt:lpstr>
      <vt:lpstr>Voorbeeld: Bolle Akkers en akkerwallen Dommeldal </vt:lpstr>
      <vt:lpstr>Op maaiveld niveau zijn de bolle akkers niet zichtbaar door egalisatie van de percelen</vt:lpstr>
      <vt:lpstr>Grondradarbeelden  Bolle Akkers Ollekes</vt:lpstr>
      <vt:lpstr>PowerPoint-presentatie</vt:lpstr>
      <vt:lpstr>PowerPoint-presentatie</vt:lpstr>
      <vt:lpstr>Wat levert geofysica op voor  landschap en archeologie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Betere Bodemkaarten</dc:title>
  <dc:creator>Ronald Koomans</dc:creator>
  <cp:lastModifiedBy>Koos De Vries</cp:lastModifiedBy>
  <cp:revision>159</cp:revision>
  <dcterms:created xsi:type="dcterms:W3CDTF">2019-06-11T13:24:28Z</dcterms:created>
  <dcterms:modified xsi:type="dcterms:W3CDTF">2026-03-10T13:48:05Z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0x010100C84B2D4A23F1A647B87C70395855BD46</vt:lpwstr>
  </property>
</Properties>
</file>